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7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6" r:id="rId21"/>
    <p:sldId id="277" r:id="rId22"/>
    <p:sldId id="278" r:id="rId23"/>
    <p:sldId id="279" r:id="rId24"/>
    <p:sldId id="280" r:id="rId25"/>
    <p:sldId id="285" r:id="rId26"/>
    <p:sldId id="281" r:id="rId27"/>
    <p:sldId id="283" r:id="rId28"/>
    <p:sldId id="284"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3" r:id="rId46"/>
    <p:sldId id="304" r:id="rId47"/>
    <p:sldId id="305" r:id="rId48"/>
    <p:sldId id="307" r:id="rId49"/>
    <p:sldId id="308" r:id="rId50"/>
    <p:sldId id="309" r:id="rId51"/>
    <p:sldId id="310" r:id="rId52"/>
    <p:sldId id="311" r:id="rId53"/>
    <p:sldId id="312" r:id="rId54"/>
    <p:sldId id="313" r:id="rId55"/>
    <p:sldId id="314" r:id="rId56"/>
    <p:sldId id="315" r:id="rId57"/>
    <p:sldId id="316" r:id="rId58"/>
    <p:sldId id="317" r:id="rId59"/>
    <p:sldId id="318" r:id="rId60"/>
    <p:sldId id="319" r:id="rId61"/>
    <p:sldId id="320" r:id="rId62"/>
    <p:sldId id="321" r:id="rId63"/>
    <p:sldId id="322" r:id="rId64"/>
    <p:sldId id="323" r:id="rId65"/>
    <p:sldId id="324" r:id="rId66"/>
    <p:sldId id="325" r:id="rId67"/>
    <p:sldId id="343" r:id="rId68"/>
    <p:sldId id="344" r:id="rId69"/>
  </p:sldIdLst>
  <p:sldSz cx="9144000" cy="6858000" type="screen4x3"/>
  <p:notesSz cx="6858000" cy="9144000"/>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14" y="2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ru-RU" altLang="ru-RU"/>
          </a:p>
        </p:txBody>
      </p:sp>
      <p:sp>
        <p:nvSpPr>
          <p:cNvPr id="1126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ru-RU" altLang="ru-RU"/>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26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noProof="0" smtClean="0"/>
              <a:t>Образец текста</a:t>
            </a:r>
          </a:p>
          <a:p>
            <a:pPr lvl="1"/>
            <a:r>
              <a:rPr lang="ru-RU" altLang="ru-RU" noProof="0" smtClean="0"/>
              <a:t>Второй уровень</a:t>
            </a:r>
          </a:p>
          <a:p>
            <a:pPr lvl="2"/>
            <a:r>
              <a:rPr lang="ru-RU" altLang="ru-RU" noProof="0" smtClean="0"/>
              <a:t>Третий уровень</a:t>
            </a:r>
          </a:p>
          <a:p>
            <a:pPr lvl="3"/>
            <a:r>
              <a:rPr lang="ru-RU" altLang="ru-RU" noProof="0" smtClean="0"/>
              <a:t>Четвертый уровень</a:t>
            </a:r>
          </a:p>
          <a:p>
            <a:pPr lvl="4"/>
            <a:r>
              <a:rPr lang="ru-RU" altLang="ru-RU" noProof="0" smtClean="0"/>
              <a:t>Пятый уровень</a:t>
            </a:r>
          </a:p>
        </p:txBody>
      </p:sp>
      <p:sp>
        <p:nvSpPr>
          <p:cNvPr id="1127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ru-RU" altLang="ru-RU"/>
          </a:p>
        </p:txBody>
      </p:sp>
      <p:sp>
        <p:nvSpPr>
          <p:cNvPr id="1127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0425932-6373-4A1E-8D11-2682A6AA6BC7}" type="slidenum">
              <a:rPr lang="ru-RU" altLang="ru-RU"/>
              <a:pPr>
                <a:defRPr/>
              </a:pPr>
              <a:t>‹#›</a:t>
            </a:fld>
            <a:endParaRPr lang="ru-RU" altLang="ru-RU"/>
          </a:p>
        </p:txBody>
      </p:sp>
    </p:spTree>
    <p:extLst>
      <p:ext uri="{BB962C8B-B14F-4D97-AF65-F5344CB8AC3E}">
        <p14:creationId xmlns:p14="http://schemas.microsoft.com/office/powerpoint/2010/main" val="32175276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Образ слайда 1"/>
          <p:cNvSpPr>
            <a:spLocks noGrp="1" noRot="1" noChangeAspect="1" noTextEdit="1"/>
          </p:cNvSpPr>
          <p:nvPr>
            <p:ph type="sldImg"/>
          </p:nvPr>
        </p:nvSpPr>
        <p:spPr>
          <a:ln/>
        </p:spPr>
      </p:sp>
      <p:sp>
        <p:nvSpPr>
          <p:cNvPr id="5123" name="Заметки 2"/>
          <p:cNvSpPr>
            <a:spLocks noGrp="1"/>
          </p:cNvSpPr>
          <p:nvPr>
            <p:ph type="body" idx="1"/>
          </p:nvPr>
        </p:nvSpPr>
        <p:spPr>
          <a:noFill/>
        </p:spPr>
        <p:txBody>
          <a:bodyPr/>
          <a:lstStyle/>
          <a:p>
            <a:endParaRPr lang="ru-RU" altLang="ru-RU" smtClean="0"/>
          </a:p>
        </p:txBody>
      </p:sp>
      <p:sp>
        <p:nvSpPr>
          <p:cNvPr id="5124" name="Номер слайда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DDE642F-62B9-4D08-9C8F-885C9596F8E2}" type="slidenum">
              <a:rPr lang="ru-RU" altLang="ru-RU" smtClean="0"/>
              <a:pPr/>
              <a:t>1</a:t>
            </a:fld>
            <a:endParaRPr lang="ru-RU" altLang="ru-RU" smtClean="0"/>
          </a:p>
        </p:txBody>
      </p:sp>
    </p:spTree>
    <p:extLst>
      <p:ext uri="{BB962C8B-B14F-4D97-AF65-F5344CB8AC3E}">
        <p14:creationId xmlns:p14="http://schemas.microsoft.com/office/powerpoint/2010/main" val="273296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pPr>
              <a:defRPr/>
            </a:pPr>
            <a:fld id="{F0425932-6373-4A1E-8D11-2682A6AA6BC7}" type="slidenum">
              <a:rPr lang="ru-RU" altLang="ru-RU" smtClean="0"/>
              <a:pPr>
                <a:defRPr/>
              </a:pPr>
              <a:t>2</a:t>
            </a:fld>
            <a:endParaRPr lang="ru-RU" altLang="ru-RU"/>
          </a:p>
        </p:txBody>
      </p:sp>
    </p:spTree>
    <p:extLst>
      <p:ext uri="{BB962C8B-B14F-4D97-AF65-F5344CB8AC3E}">
        <p14:creationId xmlns:p14="http://schemas.microsoft.com/office/powerpoint/2010/main" val="3691567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Образ слайда 1"/>
          <p:cNvSpPr>
            <a:spLocks noGrp="1" noRot="1" noChangeAspect="1" noTextEdit="1"/>
          </p:cNvSpPr>
          <p:nvPr>
            <p:ph type="sldImg"/>
          </p:nvPr>
        </p:nvSpPr>
        <p:spPr>
          <a:ln/>
        </p:spPr>
      </p:sp>
      <p:sp>
        <p:nvSpPr>
          <p:cNvPr id="92163" name="Заметки 2"/>
          <p:cNvSpPr>
            <a:spLocks noGrp="1"/>
          </p:cNvSpPr>
          <p:nvPr>
            <p:ph type="body" idx="1"/>
          </p:nvPr>
        </p:nvSpPr>
        <p:spPr>
          <a:noFill/>
        </p:spPr>
        <p:txBody>
          <a:bodyPr/>
          <a:lstStyle/>
          <a:p>
            <a:pPr eaLnBrk="1" hangingPunct="1"/>
            <a:endParaRPr lang="ru-RU" altLang="ru-RU" smtClean="0"/>
          </a:p>
        </p:txBody>
      </p:sp>
      <p:sp>
        <p:nvSpPr>
          <p:cNvPr id="92164" name="Номер слайда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A8E9978-E98A-4067-B67A-3103ED21A0AD}" type="slidenum">
              <a:rPr lang="ru-RU" altLang="ru-RU" smtClean="0"/>
              <a:pPr/>
              <a:t>68</a:t>
            </a:fld>
            <a:endParaRPr lang="ru-RU" altLang="ru-RU" smtClean="0"/>
          </a:p>
        </p:txBody>
      </p:sp>
    </p:spTree>
    <p:extLst>
      <p:ext uri="{BB962C8B-B14F-4D97-AF65-F5344CB8AC3E}">
        <p14:creationId xmlns:p14="http://schemas.microsoft.com/office/powerpoint/2010/main" val="2580931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836127360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ru-RU"/>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9218" name="Rectangle 2"/>
          <p:cNvSpPr>
            <a:spLocks noGrp="1" noChangeArrowheads="1"/>
          </p:cNvSpPr>
          <p:nvPr>
            <p:ph type="ctrTitle"/>
          </p:nvPr>
        </p:nvSpPr>
        <p:spPr>
          <a:xfrm>
            <a:off x="914400" y="1524000"/>
            <a:ext cx="7623175" cy="1752600"/>
          </a:xfrm>
        </p:spPr>
        <p:txBody>
          <a:bodyPr/>
          <a:lstStyle>
            <a:lvl1pPr>
              <a:defRPr sz="5000"/>
            </a:lvl1pPr>
          </a:lstStyle>
          <a:p>
            <a:pPr lvl="0"/>
            <a:r>
              <a:rPr lang="ru-RU" altLang="en-US" noProof="0" smtClean="0"/>
              <a:t>Образец заголовка</a:t>
            </a:r>
          </a:p>
        </p:txBody>
      </p:sp>
      <p:sp>
        <p:nvSpPr>
          <p:cNvPr id="9219" name="Rectangle 3"/>
          <p:cNvSpPr>
            <a:spLocks noGrp="1" noChangeArrowheads="1"/>
          </p:cNvSpPr>
          <p:nvPr>
            <p:ph type="subTitle" idx="1"/>
          </p:nvPr>
        </p:nvSpPr>
        <p:spPr>
          <a:xfrm>
            <a:off x="1981200" y="3962400"/>
            <a:ext cx="6553200" cy="1752600"/>
          </a:xfrm>
        </p:spPr>
        <p:txBody>
          <a:bodyPr/>
          <a:lstStyle>
            <a:lvl1pPr marL="0" indent="0">
              <a:buFont typeface="Wingdings" panose="05000000000000000000" pitchFamily="2" charset="2"/>
              <a:buNone/>
              <a:defRPr sz="2800"/>
            </a:lvl1pPr>
          </a:lstStyle>
          <a:p>
            <a:pPr lvl="0"/>
            <a:r>
              <a:rPr lang="ru-RU" altLang="en-US" noProof="0" smtClean="0"/>
              <a:t>Образец подзаголовка</a:t>
            </a:r>
          </a:p>
        </p:txBody>
      </p:sp>
      <p:sp>
        <p:nvSpPr>
          <p:cNvPr id="6" name="Rectangle 4"/>
          <p:cNvSpPr>
            <a:spLocks noGrp="1" noChangeArrowheads="1"/>
          </p:cNvSpPr>
          <p:nvPr>
            <p:ph type="dt" sz="half" idx="10"/>
          </p:nvPr>
        </p:nvSpPr>
        <p:spPr/>
        <p:txBody>
          <a:bodyPr/>
          <a:lstStyle>
            <a:lvl1pPr>
              <a:defRPr smtClean="0"/>
            </a:lvl1pPr>
          </a:lstStyle>
          <a:p>
            <a:pPr>
              <a:defRPr/>
            </a:pPr>
            <a:fld id="{BAB4D581-1B01-46CE-BE97-78CFCB9D7E98}" type="datetime1">
              <a:rPr lang="ru-RU" altLang="en-US" smtClean="0"/>
              <a:t>18.09.2019</a:t>
            </a:fld>
            <a:endParaRPr lang="ru-RU"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ru-RU" altLang="en-US" smtClean="0"/>
              <a:t>Назначение технологии БД</a:t>
            </a:r>
            <a:endParaRPr lang="ru-RU" altLang="en-US"/>
          </a:p>
        </p:txBody>
      </p:sp>
      <p:sp>
        <p:nvSpPr>
          <p:cNvPr id="8" name="Rectangle 6"/>
          <p:cNvSpPr>
            <a:spLocks noGrp="1" noChangeArrowheads="1"/>
          </p:cNvSpPr>
          <p:nvPr>
            <p:ph type="sldNum" sz="quarter" idx="12"/>
          </p:nvPr>
        </p:nvSpPr>
        <p:spPr/>
        <p:txBody>
          <a:bodyPr/>
          <a:lstStyle>
            <a:lvl1pPr>
              <a:defRPr/>
            </a:lvl1pPr>
          </a:lstStyle>
          <a:p>
            <a:pPr>
              <a:defRPr/>
            </a:pPr>
            <a:fld id="{4EC2AAF3-950B-4BBA-B759-2AA5B8DEEE75}" type="slidenum">
              <a:rPr lang="ru-RU" altLang="en-US"/>
              <a:pPr>
                <a:defRPr/>
              </a:pPr>
              <a:t>‹#›</a:t>
            </a:fld>
            <a:endParaRPr lang="ru-RU" altLang="en-US"/>
          </a:p>
        </p:txBody>
      </p:sp>
    </p:spTree>
    <p:extLst>
      <p:ext uri="{BB962C8B-B14F-4D97-AF65-F5344CB8AC3E}">
        <p14:creationId xmlns:p14="http://schemas.microsoft.com/office/powerpoint/2010/main" val="3610932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0F8C5DB3-EC69-45FC-9EAB-E899EE72D82F}" type="datetime1">
              <a:rPr lang="ru-RU" altLang="en-US" smtClean="0"/>
              <a:t>18.09.2019</a:t>
            </a:fld>
            <a:endParaRPr lang="ru-RU"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ru-RU" altLang="en-US" smtClean="0"/>
              <a:t>Назначение технологии БД</a:t>
            </a:r>
            <a:endParaRPr lang="ru-RU" altLang="en-US"/>
          </a:p>
        </p:txBody>
      </p:sp>
      <p:sp>
        <p:nvSpPr>
          <p:cNvPr id="6" name="Rectangle 6"/>
          <p:cNvSpPr>
            <a:spLocks noGrp="1" noChangeArrowheads="1"/>
          </p:cNvSpPr>
          <p:nvPr>
            <p:ph type="sldNum" sz="quarter" idx="12"/>
          </p:nvPr>
        </p:nvSpPr>
        <p:spPr>
          <a:ln/>
        </p:spPr>
        <p:txBody>
          <a:bodyPr/>
          <a:lstStyle>
            <a:lvl1pPr>
              <a:defRPr/>
            </a:lvl1pPr>
          </a:lstStyle>
          <a:p>
            <a:pPr>
              <a:defRPr/>
            </a:pPr>
            <a:fld id="{3825639D-E650-4D1F-8BA5-2EAA0D19275D}" type="slidenum">
              <a:rPr lang="ru-RU" altLang="en-US"/>
              <a:pPr>
                <a:defRPr/>
              </a:pPr>
              <a:t>‹#›</a:t>
            </a:fld>
            <a:endParaRPr lang="ru-RU" altLang="en-US"/>
          </a:p>
        </p:txBody>
      </p:sp>
    </p:spTree>
    <p:extLst>
      <p:ext uri="{BB962C8B-B14F-4D97-AF65-F5344CB8AC3E}">
        <p14:creationId xmlns:p14="http://schemas.microsoft.com/office/powerpoint/2010/main" val="1242835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7813"/>
            <a:ext cx="2057400" cy="585311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912E6391-264C-44D9-A4DB-F62B17427F49}" type="datetime1">
              <a:rPr lang="ru-RU" altLang="en-US" smtClean="0"/>
              <a:t>18.09.2019</a:t>
            </a:fld>
            <a:endParaRPr lang="ru-RU"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ru-RU" altLang="en-US" smtClean="0"/>
              <a:t>Назначение технологии БД</a:t>
            </a:r>
            <a:endParaRPr lang="ru-RU" altLang="en-US"/>
          </a:p>
        </p:txBody>
      </p:sp>
      <p:sp>
        <p:nvSpPr>
          <p:cNvPr id="6" name="Rectangle 6"/>
          <p:cNvSpPr>
            <a:spLocks noGrp="1" noChangeArrowheads="1"/>
          </p:cNvSpPr>
          <p:nvPr>
            <p:ph type="sldNum" sz="quarter" idx="12"/>
          </p:nvPr>
        </p:nvSpPr>
        <p:spPr>
          <a:ln/>
        </p:spPr>
        <p:txBody>
          <a:bodyPr/>
          <a:lstStyle>
            <a:lvl1pPr>
              <a:defRPr/>
            </a:lvl1pPr>
          </a:lstStyle>
          <a:p>
            <a:pPr>
              <a:defRPr/>
            </a:pPr>
            <a:fld id="{7FDFE3B5-5FCA-4526-B7F6-BDEC42925CF0}" type="slidenum">
              <a:rPr lang="ru-RU" altLang="en-US"/>
              <a:pPr>
                <a:defRPr/>
              </a:pPr>
              <a:t>‹#›</a:t>
            </a:fld>
            <a:endParaRPr lang="ru-RU" altLang="en-US"/>
          </a:p>
        </p:txBody>
      </p:sp>
    </p:spTree>
    <p:extLst>
      <p:ext uri="{BB962C8B-B14F-4D97-AF65-F5344CB8AC3E}">
        <p14:creationId xmlns:p14="http://schemas.microsoft.com/office/powerpoint/2010/main" val="1303447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3DBDD562-D047-4901-B3AC-5DB5888AD1C2}" type="datetime1">
              <a:rPr lang="ru-RU" altLang="en-US" smtClean="0"/>
              <a:t>18.09.2019</a:t>
            </a:fld>
            <a:endParaRPr lang="ru-RU"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ru-RU" altLang="en-US" smtClean="0"/>
              <a:t>Назначение технологии БД</a:t>
            </a:r>
            <a:endParaRPr lang="ru-RU" altLang="en-US"/>
          </a:p>
        </p:txBody>
      </p:sp>
      <p:sp>
        <p:nvSpPr>
          <p:cNvPr id="6" name="Rectangle 6"/>
          <p:cNvSpPr>
            <a:spLocks noGrp="1" noChangeArrowheads="1"/>
          </p:cNvSpPr>
          <p:nvPr>
            <p:ph type="sldNum" sz="quarter" idx="12"/>
          </p:nvPr>
        </p:nvSpPr>
        <p:spPr>
          <a:ln/>
        </p:spPr>
        <p:txBody>
          <a:bodyPr/>
          <a:lstStyle>
            <a:lvl1pPr>
              <a:defRPr/>
            </a:lvl1pPr>
          </a:lstStyle>
          <a:p>
            <a:pPr>
              <a:defRPr/>
            </a:pPr>
            <a:fld id="{0066340E-4AC9-445C-8F9A-73BB6B54A21D}" type="slidenum">
              <a:rPr lang="ru-RU" altLang="en-US"/>
              <a:pPr>
                <a:defRPr/>
              </a:pPr>
              <a:t>‹#›</a:t>
            </a:fld>
            <a:endParaRPr lang="ru-RU" altLang="en-US"/>
          </a:p>
        </p:txBody>
      </p:sp>
    </p:spTree>
    <p:extLst>
      <p:ext uri="{BB962C8B-B14F-4D97-AF65-F5344CB8AC3E}">
        <p14:creationId xmlns:p14="http://schemas.microsoft.com/office/powerpoint/2010/main" val="4072670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8"/>
            <a:ext cx="78867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fld id="{886ABFE0-573A-48D7-8036-73C556F06077}" type="datetime1">
              <a:rPr lang="ru-RU" altLang="en-US" smtClean="0"/>
              <a:t>18.09.2019</a:t>
            </a:fld>
            <a:endParaRPr lang="ru-RU"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ru-RU" altLang="en-US" smtClean="0"/>
              <a:t>Назначение технологии БД</a:t>
            </a:r>
            <a:endParaRPr lang="ru-RU" altLang="en-US"/>
          </a:p>
        </p:txBody>
      </p:sp>
      <p:sp>
        <p:nvSpPr>
          <p:cNvPr id="6" name="Rectangle 6"/>
          <p:cNvSpPr>
            <a:spLocks noGrp="1" noChangeArrowheads="1"/>
          </p:cNvSpPr>
          <p:nvPr>
            <p:ph type="sldNum" sz="quarter" idx="12"/>
          </p:nvPr>
        </p:nvSpPr>
        <p:spPr>
          <a:ln/>
        </p:spPr>
        <p:txBody>
          <a:bodyPr/>
          <a:lstStyle>
            <a:lvl1pPr>
              <a:defRPr/>
            </a:lvl1pPr>
          </a:lstStyle>
          <a:p>
            <a:pPr>
              <a:defRPr/>
            </a:pPr>
            <a:fld id="{A1FBF892-1A1B-4989-9EDF-6ECBCAEAAA80}" type="slidenum">
              <a:rPr lang="ru-RU" altLang="en-US"/>
              <a:pPr>
                <a:defRPr/>
              </a:pPr>
              <a:t>‹#›</a:t>
            </a:fld>
            <a:endParaRPr lang="ru-RU" altLang="en-US"/>
          </a:p>
        </p:txBody>
      </p:sp>
    </p:spTree>
    <p:extLst>
      <p:ext uri="{BB962C8B-B14F-4D97-AF65-F5344CB8AC3E}">
        <p14:creationId xmlns:p14="http://schemas.microsoft.com/office/powerpoint/2010/main" val="1193638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fld id="{280D7B54-E006-417C-9EEA-FD7DDB1CFC73}" type="datetime1">
              <a:rPr lang="ru-RU" altLang="en-US" smtClean="0"/>
              <a:t>18.09.2019</a:t>
            </a:fld>
            <a:endParaRPr lang="ru-RU"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ru-RU" altLang="en-US" smtClean="0"/>
              <a:t>Назначение технологии БД</a:t>
            </a:r>
            <a:endParaRPr lang="ru-RU" altLang="en-US"/>
          </a:p>
        </p:txBody>
      </p:sp>
      <p:sp>
        <p:nvSpPr>
          <p:cNvPr id="7" name="Rectangle 6"/>
          <p:cNvSpPr>
            <a:spLocks noGrp="1" noChangeArrowheads="1"/>
          </p:cNvSpPr>
          <p:nvPr>
            <p:ph type="sldNum" sz="quarter" idx="12"/>
          </p:nvPr>
        </p:nvSpPr>
        <p:spPr>
          <a:ln/>
        </p:spPr>
        <p:txBody>
          <a:bodyPr/>
          <a:lstStyle>
            <a:lvl1pPr>
              <a:defRPr/>
            </a:lvl1pPr>
          </a:lstStyle>
          <a:p>
            <a:pPr>
              <a:defRPr/>
            </a:pPr>
            <a:fld id="{E9CC4F12-5428-4B8A-B8D2-FF6F9DEC066B}" type="slidenum">
              <a:rPr lang="ru-RU" altLang="en-US"/>
              <a:pPr>
                <a:defRPr/>
              </a:pPr>
              <a:t>‹#›</a:t>
            </a:fld>
            <a:endParaRPr lang="ru-RU" altLang="en-US"/>
          </a:p>
        </p:txBody>
      </p:sp>
    </p:spTree>
    <p:extLst>
      <p:ext uri="{BB962C8B-B14F-4D97-AF65-F5344CB8AC3E}">
        <p14:creationId xmlns:p14="http://schemas.microsoft.com/office/powerpoint/2010/main" val="482024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365125"/>
            <a:ext cx="78867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630238" y="2505075"/>
            <a:ext cx="386873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29150" y="2505075"/>
            <a:ext cx="38877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fld id="{4431F078-E560-49C6-A77C-EED6BCF79D1B}" type="datetime1">
              <a:rPr lang="ru-RU" altLang="en-US" smtClean="0"/>
              <a:t>18.09.2019</a:t>
            </a:fld>
            <a:endParaRPr lang="ru-RU"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ru-RU" altLang="en-US" smtClean="0"/>
              <a:t>Назначение технологии БД</a:t>
            </a:r>
            <a:endParaRPr lang="ru-RU" altLang="en-US"/>
          </a:p>
        </p:txBody>
      </p:sp>
      <p:sp>
        <p:nvSpPr>
          <p:cNvPr id="9" name="Rectangle 6"/>
          <p:cNvSpPr>
            <a:spLocks noGrp="1" noChangeArrowheads="1"/>
          </p:cNvSpPr>
          <p:nvPr>
            <p:ph type="sldNum" sz="quarter" idx="12"/>
          </p:nvPr>
        </p:nvSpPr>
        <p:spPr>
          <a:ln/>
        </p:spPr>
        <p:txBody>
          <a:bodyPr/>
          <a:lstStyle>
            <a:lvl1pPr>
              <a:defRPr/>
            </a:lvl1pPr>
          </a:lstStyle>
          <a:p>
            <a:pPr>
              <a:defRPr/>
            </a:pPr>
            <a:fld id="{C3A46E55-46B6-4C20-A11B-6394DDB0E861}" type="slidenum">
              <a:rPr lang="ru-RU" altLang="en-US"/>
              <a:pPr>
                <a:defRPr/>
              </a:pPr>
              <a:t>‹#›</a:t>
            </a:fld>
            <a:endParaRPr lang="ru-RU" altLang="en-US"/>
          </a:p>
        </p:txBody>
      </p:sp>
    </p:spTree>
    <p:extLst>
      <p:ext uri="{BB962C8B-B14F-4D97-AF65-F5344CB8AC3E}">
        <p14:creationId xmlns:p14="http://schemas.microsoft.com/office/powerpoint/2010/main" val="1133025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fld id="{FCED57D9-1355-4B92-B822-689894DADA2E}" type="datetime1">
              <a:rPr lang="ru-RU" altLang="en-US" smtClean="0"/>
              <a:t>18.09.2019</a:t>
            </a:fld>
            <a:endParaRPr lang="ru-RU"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ru-RU" altLang="en-US" smtClean="0"/>
              <a:t>Назначение технологии БД</a:t>
            </a:r>
            <a:endParaRPr lang="ru-RU" altLang="en-US"/>
          </a:p>
        </p:txBody>
      </p:sp>
      <p:sp>
        <p:nvSpPr>
          <p:cNvPr id="5" name="Rectangle 6"/>
          <p:cNvSpPr>
            <a:spLocks noGrp="1" noChangeArrowheads="1"/>
          </p:cNvSpPr>
          <p:nvPr>
            <p:ph type="sldNum" sz="quarter" idx="12"/>
          </p:nvPr>
        </p:nvSpPr>
        <p:spPr>
          <a:ln/>
        </p:spPr>
        <p:txBody>
          <a:bodyPr/>
          <a:lstStyle>
            <a:lvl1pPr>
              <a:defRPr/>
            </a:lvl1pPr>
          </a:lstStyle>
          <a:p>
            <a:pPr>
              <a:defRPr/>
            </a:pPr>
            <a:fld id="{FF9CD743-8C77-4B3C-BF2D-D18F5DC47D5B}" type="slidenum">
              <a:rPr lang="ru-RU" altLang="en-US"/>
              <a:pPr>
                <a:defRPr/>
              </a:pPr>
              <a:t>‹#›</a:t>
            </a:fld>
            <a:endParaRPr lang="ru-RU" altLang="en-US"/>
          </a:p>
        </p:txBody>
      </p:sp>
    </p:spTree>
    <p:extLst>
      <p:ext uri="{BB962C8B-B14F-4D97-AF65-F5344CB8AC3E}">
        <p14:creationId xmlns:p14="http://schemas.microsoft.com/office/powerpoint/2010/main" val="1425809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9CE2379-664E-4F46-8C6B-CFE71E2FC5A1}" type="datetime1">
              <a:rPr lang="ru-RU" altLang="en-US" smtClean="0"/>
              <a:t>18.09.2019</a:t>
            </a:fld>
            <a:endParaRPr lang="ru-RU"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ru-RU" altLang="en-US" smtClean="0"/>
              <a:t>Назначение технологии БД</a:t>
            </a:r>
            <a:endParaRPr lang="ru-RU" altLang="en-US"/>
          </a:p>
        </p:txBody>
      </p:sp>
      <p:sp>
        <p:nvSpPr>
          <p:cNvPr id="4" name="Rectangle 6"/>
          <p:cNvSpPr>
            <a:spLocks noGrp="1" noChangeArrowheads="1"/>
          </p:cNvSpPr>
          <p:nvPr>
            <p:ph type="sldNum" sz="quarter" idx="12"/>
          </p:nvPr>
        </p:nvSpPr>
        <p:spPr>
          <a:ln/>
        </p:spPr>
        <p:txBody>
          <a:bodyPr/>
          <a:lstStyle>
            <a:lvl1pPr>
              <a:defRPr/>
            </a:lvl1pPr>
          </a:lstStyle>
          <a:p>
            <a:pPr>
              <a:defRPr/>
            </a:pPr>
            <a:fld id="{5AB066E9-1548-4D0D-AABE-4FA2FEE4FC65}" type="slidenum">
              <a:rPr lang="ru-RU" altLang="en-US"/>
              <a:pPr>
                <a:defRPr/>
              </a:pPr>
              <a:t>‹#›</a:t>
            </a:fld>
            <a:endParaRPr lang="ru-RU" altLang="en-US"/>
          </a:p>
        </p:txBody>
      </p:sp>
    </p:spTree>
    <p:extLst>
      <p:ext uri="{BB962C8B-B14F-4D97-AF65-F5344CB8AC3E}">
        <p14:creationId xmlns:p14="http://schemas.microsoft.com/office/powerpoint/2010/main" val="3915673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E1559905-963D-4959-90DE-CF31FCC80F05}" type="datetime1">
              <a:rPr lang="ru-RU" altLang="en-US" smtClean="0"/>
              <a:t>18.09.2019</a:t>
            </a:fld>
            <a:endParaRPr lang="ru-RU"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ru-RU" altLang="en-US" smtClean="0"/>
              <a:t>Назначение технологии БД</a:t>
            </a:r>
            <a:endParaRPr lang="ru-RU" altLang="en-US"/>
          </a:p>
        </p:txBody>
      </p:sp>
      <p:sp>
        <p:nvSpPr>
          <p:cNvPr id="7" name="Rectangle 6"/>
          <p:cNvSpPr>
            <a:spLocks noGrp="1" noChangeArrowheads="1"/>
          </p:cNvSpPr>
          <p:nvPr>
            <p:ph type="sldNum" sz="quarter" idx="12"/>
          </p:nvPr>
        </p:nvSpPr>
        <p:spPr>
          <a:ln/>
        </p:spPr>
        <p:txBody>
          <a:bodyPr/>
          <a:lstStyle>
            <a:lvl1pPr>
              <a:defRPr/>
            </a:lvl1pPr>
          </a:lstStyle>
          <a:p>
            <a:pPr>
              <a:defRPr/>
            </a:pPr>
            <a:fld id="{AEF632FE-E37A-441D-B81F-7F5165AB7AF5}" type="slidenum">
              <a:rPr lang="ru-RU" altLang="en-US"/>
              <a:pPr>
                <a:defRPr/>
              </a:pPr>
              <a:t>‹#›</a:t>
            </a:fld>
            <a:endParaRPr lang="ru-RU" altLang="en-US"/>
          </a:p>
        </p:txBody>
      </p:sp>
    </p:spTree>
    <p:extLst>
      <p:ext uri="{BB962C8B-B14F-4D97-AF65-F5344CB8AC3E}">
        <p14:creationId xmlns:p14="http://schemas.microsoft.com/office/powerpoint/2010/main" val="2790066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16B96415-4DD9-406D-AC13-CCC233E07774}" type="datetime1">
              <a:rPr lang="ru-RU" altLang="en-US" smtClean="0"/>
              <a:t>18.09.2019</a:t>
            </a:fld>
            <a:endParaRPr lang="ru-RU"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ru-RU" altLang="en-US" smtClean="0"/>
              <a:t>Назначение технологии БД</a:t>
            </a:r>
            <a:endParaRPr lang="ru-RU" altLang="en-US"/>
          </a:p>
        </p:txBody>
      </p:sp>
      <p:sp>
        <p:nvSpPr>
          <p:cNvPr id="7" name="Rectangle 6"/>
          <p:cNvSpPr>
            <a:spLocks noGrp="1" noChangeArrowheads="1"/>
          </p:cNvSpPr>
          <p:nvPr>
            <p:ph type="sldNum" sz="quarter" idx="12"/>
          </p:nvPr>
        </p:nvSpPr>
        <p:spPr>
          <a:ln/>
        </p:spPr>
        <p:txBody>
          <a:bodyPr/>
          <a:lstStyle>
            <a:lvl1pPr>
              <a:defRPr/>
            </a:lvl1pPr>
          </a:lstStyle>
          <a:p>
            <a:pPr>
              <a:defRPr/>
            </a:pPr>
            <a:fld id="{26063CBB-0383-4191-BC90-96F5F3F36CA8}" type="slidenum">
              <a:rPr lang="ru-RU" altLang="en-US"/>
              <a:pPr>
                <a:defRPr/>
              </a:pPr>
              <a:t>‹#›</a:t>
            </a:fld>
            <a:endParaRPr lang="ru-RU" altLang="en-US"/>
          </a:p>
        </p:txBody>
      </p:sp>
    </p:spTree>
    <p:extLst>
      <p:ext uri="{BB962C8B-B14F-4D97-AF65-F5344CB8AC3E}">
        <p14:creationId xmlns:p14="http://schemas.microsoft.com/office/powerpoint/2010/main" val="506085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en-US" smtClean="0"/>
              <a:t>Образец заголовка</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en-US" smtClean="0"/>
              <a:t>Образец текста</a:t>
            </a:r>
          </a:p>
          <a:p>
            <a:pPr lvl="1"/>
            <a:r>
              <a:rPr lang="ru-RU" altLang="en-US" smtClean="0"/>
              <a:t>Второй уровень</a:t>
            </a:r>
          </a:p>
          <a:p>
            <a:pPr lvl="2"/>
            <a:r>
              <a:rPr lang="ru-RU" altLang="en-US" smtClean="0"/>
              <a:t>Третий уровень</a:t>
            </a:r>
          </a:p>
          <a:p>
            <a:pPr lvl="3"/>
            <a:r>
              <a:rPr lang="ru-RU" altLang="en-US" smtClean="0"/>
              <a:t>Четвертый уровень</a:t>
            </a:r>
          </a:p>
          <a:p>
            <a:pPr lvl="4"/>
            <a:r>
              <a:rPr lang="ru-RU" altLang="en-US" smtClean="0"/>
              <a:t>Пятый уровень</a:t>
            </a:r>
          </a:p>
        </p:txBody>
      </p:sp>
      <p:sp>
        <p:nvSpPr>
          <p:cNvPr id="8196" name="Rectangle 4"/>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atin typeface="+mj-lt"/>
              </a:defRPr>
            </a:lvl1pPr>
          </a:lstStyle>
          <a:p>
            <a:pPr>
              <a:defRPr/>
            </a:pPr>
            <a:fld id="{8AAFE168-0333-4052-BB13-029CB4BF5330}" type="datetime1">
              <a:rPr lang="ru-RU" altLang="en-US" smtClean="0"/>
              <a:t>18.09.2019</a:t>
            </a:fld>
            <a:endParaRPr lang="ru-RU" altLang="en-US"/>
          </a:p>
        </p:txBody>
      </p:sp>
      <p:sp>
        <p:nvSpPr>
          <p:cNvPr id="8197"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mj-lt"/>
              </a:defRPr>
            </a:lvl1pPr>
          </a:lstStyle>
          <a:p>
            <a:pPr>
              <a:defRPr/>
            </a:pPr>
            <a:r>
              <a:rPr lang="ru-RU" altLang="en-US" smtClean="0"/>
              <a:t>Назначение технологии БД</a:t>
            </a:r>
            <a:endParaRPr lang="ru-RU" altLang="en-US"/>
          </a:p>
        </p:txBody>
      </p:sp>
      <p:sp>
        <p:nvSpPr>
          <p:cNvPr id="8198" name="Rectangle 6"/>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mj-lt"/>
              </a:defRPr>
            </a:lvl1pPr>
          </a:lstStyle>
          <a:p>
            <a:pPr>
              <a:defRPr/>
            </a:pPr>
            <a:fld id="{7891A0CC-01C3-4860-AFBE-C61F1352C489}" type="slidenum">
              <a:rPr lang="ru-RU" altLang="en-US"/>
              <a:pPr>
                <a:defRPr/>
              </a:pPr>
              <a:t>‹#›</a:t>
            </a:fld>
            <a:endParaRPr lang="ru-RU" altLang="en-US"/>
          </a:p>
        </p:txBody>
      </p:sp>
      <p:sp>
        <p:nvSpPr>
          <p:cNvPr id="1031" name="Freeform 7"/>
          <p:cNvSpPr>
            <a:spLocks noChangeArrowheads="1"/>
          </p:cNvSpPr>
          <p:nvPr/>
        </p:nvSpPr>
        <p:spPr bwMode="auto">
          <a:xfrm>
            <a:off x="381000" y="228600"/>
            <a:ext cx="8229600" cy="609600"/>
          </a:xfrm>
          <a:custGeom>
            <a:avLst/>
            <a:gdLst>
              <a:gd name="T0" fmla="*/ 0 w 1000"/>
              <a:gd name="T1" fmla="*/ 371612160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ru-RU"/>
          </a:p>
        </p:txBody>
      </p:sp>
      <p:sp>
        <p:nvSpPr>
          <p:cNvPr id="103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Tree>
  </p:cSld>
  <p:clrMap bg1="lt1" tx1="dk1" bg2="lt2" tx2="dk2" accent1="accent1" accent2="accent2" accent3="accent3" accent4="accent4" accent5="accent5" accent6="accent6" hlink="hlink" folHlink="folHlink"/>
  <p:sldLayoutIdLst>
    <p:sldLayoutId id="2147483686"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iming>
    <p:tnLst>
      <p:par>
        <p:cTn id="1" dur="indefinite" restart="never" nodeType="tmRoot"/>
      </p:par>
    </p:tnLst>
  </p:timing>
  <p:hf hdr="0"/>
  <p:txStyles>
    <p:titleStyle>
      <a:lvl1pPr algn="l" rtl="0" eaLnBrk="0" fontAlgn="base" hangingPunct="0">
        <a:spcBef>
          <a:spcPct val="0"/>
        </a:spcBef>
        <a:spcAft>
          <a:spcPct val="0"/>
        </a:spcAft>
        <a:defRPr sz="4200" kern="1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anose="02020404030301010803" pitchFamily="18" charset="0"/>
        </a:defRPr>
      </a:lvl2pPr>
      <a:lvl3pPr algn="l" rtl="0" eaLnBrk="0" fontAlgn="base" hangingPunct="0">
        <a:spcBef>
          <a:spcPct val="0"/>
        </a:spcBef>
        <a:spcAft>
          <a:spcPct val="0"/>
        </a:spcAft>
        <a:defRPr sz="4200">
          <a:solidFill>
            <a:schemeClr val="tx2"/>
          </a:solidFill>
          <a:latin typeface="Garamond" panose="02020404030301010803" pitchFamily="18" charset="0"/>
        </a:defRPr>
      </a:lvl3pPr>
      <a:lvl4pPr algn="l" rtl="0" eaLnBrk="0" fontAlgn="base" hangingPunct="0">
        <a:spcBef>
          <a:spcPct val="0"/>
        </a:spcBef>
        <a:spcAft>
          <a:spcPct val="0"/>
        </a:spcAft>
        <a:defRPr sz="4200">
          <a:solidFill>
            <a:schemeClr val="tx2"/>
          </a:solidFill>
          <a:latin typeface="Garamond" panose="02020404030301010803" pitchFamily="18" charset="0"/>
        </a:defRPr>
      </a:lvl4pPr>
      <a:lvl5pPr algn="l" rtl="0" eaLnBrk="0" fontAlgn="base" hangingPunct="0">
        <a:spcBef>
          <a:spcPct val="0"/>
        </a:spcBef>
        <a:spcAft>
          <a:spcPct val="0"/>
        </a:spcAft>
        <a:defRPr sz="4200">
          <a:solidFill>
            <a:schemeClr val="tx2"/>
          </a:solidFill>
          <a:latin typeface="Garamond" panose="02020404030301010803" pitchFamily="18" charset="0"/>
        </a:defRPr>
      </a:lvl5pPr>
      <a:lvl6pPr marL="457200" algn="l" rtl="0" fontAlgn="base">
        <a:spcBef>
          <a:spcPct val="0"/>
        </a:spcBef>
        <a:spcAft>
          <a:spcPct val="0"/>
        </a:spcAft>
        <a:defRPr sz="4200">
          <a:solidFill>
            <a:schemeClr val="tx2"/>
          </a:solidFill>
          <a:latin typeface="Garamond" panose="02020404030301010803" pitchFamily="18" charset="0"/>
        </a:defRPr>
      </a:lvl6pPr>
      <a:lvl7pPr marL="914400" algn="l" rtl="0" fontAlgn="base">
        <a:spcBef>
          <a:spcPct val="0"/>
        </a:spcBef>
        <a:spcAft>
          <a:spcPct val="0"/>
        </a:spcAft>
        <a:defRPr sz="4200">
          <a:solidFill>
            <a:schemeClr val="tx2"/>
          </a:solidFill>
          <a:latin typeface="Garamond" panose="02020404030301010803" pitchFamily="18" charset="0"/>
        </a:defRPr>
      </a:lvl7pPr>
      <a:lvl8pPr marL="1371600" algn="l" rtl="0" fontAlgn="base">
        <a:spcBef>
          <a:spcPct val="0"/>
        </a:spcBef>
        <a:spcAft>
          <a:spcPct val="0"/>
        </a:spcAft>
        <a:defRPr sz="4200">
          <a:solidFill>
            <a:schemeClr val="tx2"/>
          </a:solidFill>
          <a:latin typeface="Garamond" panose="02020404030301010803" pitchFamily="18" charset="0"/>
        </a:defRPr>
      </a:lvl8pPr>
      <a:lvl9pPr marL="1828800" algn="l" rtl="0" fontAlgn="base">
        <a:spcBef>
          <a:spcPct val="0"/>
        </a:spcBef>
        <a:spcAft>
          <a:spcPct val="0"/>
        </a:spcAft>
        <a:defRPr sz="4200">
          <a:solidFill>
            <a:schemeClr val="tx2"/>
          </a:solidFill>
          <a:latin typeface="Garamond" panose="02020404030301010803"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kern="12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anose="05000000000000000000" pitchFamily="2" charset="2"/>
        <a:buChar char="q"/>
        <a:defRPr sz="2600" kern="1200">
          <a:solidFill>
            <a:schemeClr val="tx1"/>
          </a:solidFill>
          <a:latin typeface="+mn-lt"/>
          <a:ea typeface="+mn-ea"/>
          <a:cs typeface="+mn-cs"/>
        </a:defRPr>
      </a:lvl2pPr>
      <a:lvl3pPr marL="1022350" indent="-350838" algn="l" rtl="0" eaLnBrk="0" fontAlgn="base" hangingPunct="0">
        <a:spcBef>
          <a:spcPct val="20000"/>
        </a:spcBef>
        <a:spcAft>
          <a:spcPct val="0"/>
        </a:spcAft>
        <a:buClr>
          <a:schemeClr val="accent1"/>
        </a:buClr>
        <a:buSzPct val="65000"/>
        <a:buFont typeface="Wingdings" panose="05000000000000000000" pitchFamily="2" charset="2"/>
        <a:buChar char="n"/>
        <a:defRPr sz="2200" kern="1200">
          <a:solidFill>
            <a:schemeClr val="tx1"/>
          </a:solidFill>
          <a:latin typeface="+mn-lt"/>
          <a:ea typeface="+mn-ea"/>
          <a:cs typeface="+mn-cs"/>
        </a:defRPr>
      </a:lvl3pPr>
      <a:lvl4pPr marL="1339850" indent="-315913" algn="l" rtl="0" eaLnBrk="0" fontAlgn="base" hangingPunct="0">
        <a:spcBef>
          <a:spcPct val="20000"/>
        </a:spcBef>
        <a:spcAft>
          <a:spcPct val="0"/>
        </a:spcAft>
        <a:buClr>
          <a:schemeClr val="accent2"/>
        </a:buClr>
        <a:buSzPct val="70000"/>
        <a:buFont typeface="Wingdings" panose="05000000000000000000" pitchFamily="2" charset="2"/>
        <a:buChar char="q"/>
        <a:defRPr sz="2000" kern="1200">
          <a:solidFill>
            <a:schemeClr val="tx1"/>
          </a:solidFill>
          <a:latin typeface="+mn-lt"/>
          <a:ea typeface="+mn-ea"/>
          <a:cs typeface="+mn-cs"/>
        </a:defRPr>
      </a:lvl4pPr>
      <a:lvl5pPr marL="1681163"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multicians.org/"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2"/>
          <p:cNvSpPr>
            <a:spLocks noGrp="1" noChangeArrowheads="1"/>
          </p:cNvSpPr>
          <p:nvPr>
            <p:ph type="ctrTitle"/>
          </p:nvPr>
        </p:nvSpPr>
        <p:spPr/>
        <p:txBody>
          <a:bodyPr/>
          <a:lstStyle/>
          <a:p>
            <a:pPr eaLnBrk="1" hangingPunct="1"/>
            <a:r>
              <a:rPr lang="ru-RU" altLang="ru-RU" sz="3200" dirty="0" smtClean="0"/>
              <a:t>Назначение технологии баз данных. </a:t>
            </a:r>
          </a:p>
        </p:txBody>
      </p:sp>
      <p:sp>
        <p:nvSpPr>
          <p:cNvPr id="4102" name="Rectangle 3"/>
          <p:cNvSpPr>
            <a:spLocks noGrp="1" noChangeArrowheads="1"/>
          </p:cNvSpPr>
          <p:nvPr>
            <p:ph type="subTitle" idx="1"/>
          </p:nvPr>
        </p:nvSpPr>
        <p:spPr/>
        <p:txBody>
          <a:bodyPr/>
          <a:lstStyle/>
          <a:p>
            <a:pPr algn="ctr" eaLnBrk="1" hangingPunct="1"/>
            <a:r>
              <a:rPr lang="ru-RU" altLang="ru-RU" dirty="0" smtClean="0"/>
              <a:t>Лекция 1</a:t>
            </a:r>
            <a:endParaRPr lang="ru-RU" altLang="ru-RU"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DF0C0943-C22D-4A6C-84FF-60A0F3ED6816}"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447469DA-9DC1-40BD-8A83-7F02B7A1EADF}" type="slidenum">
              <a:rPr lang="ru-RU" altLang="en-US"/>
              <a:pPr>
                <a:defRPr/>
              </a:pPr>
              <a:t>10</a:t>
            </a:fld>
            <a:endParaRPr lang="ru-RU" altLang="en-US"/>
          </a:p>
        </p:txBody>
      </p:sp>
      <p:sp>
        <p:nvSpPr>
          <p:cNvPr id="14341" name="Rectangle 2"/>
          <p:cNvSpPr>
            <a:spLocks noGrp="1" noChangeArrowheads="1"/>
          </p:cNvSpPr>
          <p:nvPr>
            <p:ph type="title"/>
          </p:nvPr>
        </p:nvSpPr>
        <p:spPr/>
        <p:txBody>
          <a:bodyPr/>
          <a:lstStyle/>
          <a:p>
            <a:pPr eaLnBrk="1" hangingPunct="1"/>
            <a:r>
              <a:rPr lang="ru-RU" altLang="ru-RU" sz="3800" smtClean="0"/>
              <a:t>Информационные системы и устройства внешней памяти (7)</a:t>
            </a:r>
          </a:p>
        </p:txBody>
      </p:sp>
      <p:sp>
        <p:nvSpPr>
          <p:cNvPr id="14342" name="Rectangle 3"/>
          <p:cNvSpPr>
            <a:spLocks noGrp="1" noChangeArrowheads="1"/>
          </p:cNvSpPr>
          <p:nvPr>
            <p:ph type="body" idx="1"/>
          </p:nvPr>
        </p:nvSpPr>
        <p:spPr/>
        <p:txBody>
          <a:bodyPr/>
          <a:lstStyle/>
          <a:p>
            <a:pPr eaLnBrk="1" hangingPunct="1">
              <a:lnSpc>
                <a:spcPct val="80000"/>
              </a:lnSpc>
            </a:pPr>
            <a:r>
              <a:rPr lang="ru-RU" altLang="ru-RU" sz="1800" smtClean="0"/>
              <a:t>Далее заметим, что, даже если программа должна обработать (или произвести) большой объем информации, при программировании можно продумать расположение этой информации во ВП, чтобы программа работала как можно быстрее.</a:t>
            </a:r>
          </a:p>
          <a:p>
            <a:pPr eaLnBrk="1" hangingPunct="1">
              <a:lnSpc>
                <a:spcPct val="80000"/>
              </a:lnSpc>
            </a:pPr>
            <a:r>
              <a:rPr lang="ru-RU" altLang="ru-RU" sz="1800" smtClean="0"/>
              <a:t>Развитая поддержка работы с ВП со стороны общесистемных программных средств не обязательна, а иногда и вредна, поскольку приводит к дополнительным накладным расходам аппаратных ресурсов. </a:t>
            </a:r>
          </a:p>
          <a:p>
            <a:pPr eaLnBrk="1" hangingPunct="1">
              <a:lnSpc>
                <a:spcPct val="80000"/>
              </a:lnSpc>
            </a:pPr>
            <a:r>
              <a:rPr lang="ru-RU" altLang="ru-RU" sz="1800" smtClean="0"/>
              <a:t>Однако для ИС, в которых объем постоянно хранимых данных определяется спецификой бизнес-приложения, а потребность в текущих данных – пользователем приложения, одних только магнитных барабанов и лент недостаточно. </a:t>
            </a:r>
          </a:p>
          <a:p>
            <a:pPr eaLnBrk="1" hangingPunct="1">
              <a:lnSpc>
                <a:spcPct val="80000"/>
              </a:lnSpc>
            </a:pPr>
            <a:r>
              <a:rPr lang="ru-RU" altLang="ru-RU" sz="1800" smtClean="0"/>
              <a:t>Емкость магнитного барабана просто не позволяет долговременно хранить данные большого объема. </a:t>
            </a:r>
          </a:p>
          <a:p>
            <a:pPr eaLnBrk="1" hangingPunct="1">
              <a:lnSpc>
                <a:spcPct val="80000"/>
              </a:lnSpc>
            </a:pPr>
            <a:r>
              <a:rPr lang="ru-RU" altLang="ru-RU" sz="1800" smtClean="0"/>
              <a:t>Использованию магнитных лент в оперативном режиме мешает их последовательная природа. </a:t>
            </a:r>
          </a:p>
          <a:p>
            <a:pPr eaLnBrk="1" hangingPunct="1">
              <a:lnSpc>
                <a:spcPct val="80000"/>
              </a:lnSpc>
            </a:pPr>
            <a:r>
              <a:rPr lang="ru-RU" altLang="ru-RU" sz="1800" smtClean="0"/>
              <a:t>От ИС требуется высокая средняя скорость выполнения операций при наличии больших объемов данных.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Дата 3"/>
          <p:cNvSpPr>
            <a:spLocks noGrp="1"/>
          </p:cNvSpPr>
          <p:nvPr>
            <p:ph type="dt" sz="quarter" idx="10"/>
          </p:nvPr>
        </p:nvSpPr>
        <p:spPr/>
        <p:txBody>
          <a:bodyPr/>
          <a:lstStyle/>
          <a:p>
            <a:pPr>
              <a:defRPr/>
            </a:pPr>
            <a:fld id="{15A83D73-7856-4C6A-95FB-2113B56F90AD}" type="datetime1">
              <a:rPr lang="ru-RU" altLang="en-US" smtClean="0"/>
              <a:t>18.09.2019</a:t>
            </a:fld>
            <a:endParaRPr lang="ru-RU" altLang="en-US"/>
          </a:p>
        </p:txBody>
      </p:sp>
      <p:sp>
        <p:nvSpPr>
          <p:cNvPr id="6"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7" name="Номер слайда 5"/>
          <p:cNvSpPr>
            <a:spLocks noGrp="1"/>
          </p:cNvSpPr>
          <p:nvPr>
            <p:ph type="sldNum" sz="quarter" idx="12"/>
          </p:nvPr>
        </p:nvSpPr>
        <p:spPr/>
        <p:txBody>
          <a:bodyPr/>
          <a:lstStyle/>
          <a:p>
            <a:pPr>
              <a:defRPr/>
            </a:pPr>
            <a:fld id="{F64034F7-0C06-4F10-B5DC-2EEC2A5FB86F}" type="slidenum">
              <a:rPr lang="ru-RU" altLang="en-US"/>
              <a:pPr>
                <a:defRPr/>
              </a:pPr>
              <a:t>11</a:t>
            </a:fld>
            <a:endParaRPr lang="ru-RU" altLang="en-US"/>
          </a:p>
        </p:txBody>
      </p:sp>
      <p:sp>
        <p:nvSpPr>
          <p:cNvPr id="15365" name="Rectangle 2"/>
          <p:cNvSpPr>
            <a:spLocks noGrp="1" noChangeArrowheads="1"/>
          </p:cNvSpPr>
          <p:nvPr>
            <p:ph type="title"/>
          </p:nvPr>
        </p:nvSpPr>
        <p:spPr/>
        <p:txBody>
          <a:bodyPr/>
          <a:lstStyle/>
          <a:p>
            <a:pPr eaLnBrk="1" hangingPunct="1"/>
            <a:r>
              <a:rPr lang="ru-RU" altLang="ru-RU" sz="3800" smtClean="0"/>
              <a:t>Информационные системы и устройства внешней памяти (8)</a:t>
            </a:r>
          </a:p>
        </p:txBody>
      </p:sp>
      <p:sp>
        <p:nvSpPr>
          <p:cNvPr id="15366" name="Rectangle 3"/>
          <p:cNvSpPr>
            <a:spLocks noGrp="1" noChangeArrowheads="1"/>
          </p:cNvSpPr>
          <p:nvPr>
            <p:ph type="body" idx="1"/>
          </p:nvPr>
        </p:nvSpPr>
        <p:spPr/>
        <p:txBody>
          <a:bodyPr/>
          <a:lstStyle/>
          <a:p>
            <a:pPr eaLnBrk="1" hangingPunct="1">
              <a:lnSpc>
                <a:spcPct val="80000"/>
              </a:lnSpc>
            </a:pPr>
            <a:r>
              <a:rPr lang="ru-RU" altLang="ru-RU" sz="2100" smtClean="0"/>
              <a:t>Требования к устройствам внешней памяти со</a:t>
            </a:r>
            <a:br>
              <a:rPr lang="ru-RU" altLang="ru-RU" sz="2100" smtClean="0"/>
            </a:br>
            <a:r>
              <a:rPr lang="ru-RU" altLang="ru-RU" sz="2100" smtClean="0"/>
              <a:t>стороны бизнес-приложений вызвали </a:t>
            </a:r>
            <a:br>
              <a:rPr lang="ru-RU" altLang="ru-RU" sz="2100" smtClean="0"/>
            </a:br>
            <a:r>
              <a:rPr lang="ru-RU" altLang="ru-RU" sz="2100" smtClean="0"/>
              <a:t>появление устройств внешней памяти со </a:t>
            </a:r>
            <a:br>
              <a:rPr lang="ru-RU" altLang="ru-RU" sz="2100" smtClean="0"/>
            </a:br>
            <a:r>
              <a:rPr lang="ru-RU" altLang="ru-RU" sz="2100" smtClean="0"/>
              <a:t>съемными пакетами магнитных дисков и </a:t>
            </a:r>
            <a:br>
              <a:rPr lang="ru-RU" altLang="ru-RU" sz="2100" smtClean="0"/>
            </a:br>
            <a:r>
              <a:rPr lang="ru-RU" altLang="ru-RU" sz="2100" smtClean="0"/>
              <a:t>подвижными головками чтения/записи, что </a:t>
            </a:r>
            <a:br>
              <a:rPr lang="ru-RU" altLang="ru-RU" sz="2100" smtClean="0"/>
            </a:br>
            <a:r>
              <a:rPr lang="ru-RU" altLang="ru-RU" sz="2100" smtClean="0"/>
              <a:t>явилось революцией в истории </a:t>
            </a:r>
            <a:br>
              <a:rPr lang="ru-RU" altLang="ru-RU" sz="2100" smtClean="0"/>
            </a:br>
            <a:r>
              <a:rPr lang="ru-RU" altLang="ru-RU" sz="2100" smtClean="0"/>
              <a:t>вычислительной техники. </a:t>
            </a:r>
          </a:p>
          <a:p>
            <a:pPr eaLnBrk="1" hangingPunct="1">
              <a:lnSpc>
                <a:spcPct val="80000"/>
              </a:lnSpc>
            </a:pPr>
            <a:r>
              <a:rPr lang="ru-RU" altLang="ru-RU" sz="2100" smtClean="0"/>
              <a:t>Эти устройства памяти </a:t>
            </a:r>
          </a:p>
          <a:p>
            <a:pPr lvl="1" eaLnBrk="1" hangingPunct="1">
              <a:lnSpc>
                <a:spcPct val="80000"/>
              </a:lnSpc>
              <a:buFont typeface="Wingdings" panose="05000000000000000000" pitchFamily="2" charset="2"/>
              <a:buChar char="Ø"/>
            </a:pPr>
            <a:r>
              <a:rPr lang="ru-RU" altLang="ru-RU" sz="2000" smtClean="0"/>
              <a:t>обладали существенно большей емкостью, </a:t>
            </a:r>
            <a:br>
              <a:rPr lang="ru-RU" altLang="ru-RU" sz="2000" smtClean="0"/>
            </a:br>
            <a:r>
              <a:rPr lang="ru-RU" altLang="ru-RU" sz="2000" smtClean="0"/>
              <a:t>чем магнитные барабаны (за счет наличия нескольких магнитных поверхностей);</a:t>
            </a:r>
          </a:p>
          <a:p>
            <a:pPr lvl="1" eaLnBrk="1" hangingPunct="1">
              <a:lnSpc>
                <a:spcPct val="80000"/>
              </a:lnSpc>
              <a:buFont typeface="Wingdings" panose="05000000000000000000" pitchFamily="2" charset="2"/>
              <a:buChar char="Ø"/>
            </a:pPr>
            <a:r>
              <a:rPr lang="ru-RU" altLang="ru-RU" sz="2000" smtClean="0"/>
              <a:t>обеспечивали удовлетворительную скорость доступа к данным в режиме произвольной выборки;</a:t>
            </a:r>
          </a:p>
          <a:p>
            <a:pPr lvl="1" eaLnBrk="1" hangingPunct="1">
              <a:lnSpc>
                <a:spcPct val="80000"/>
              </a:lnSpc>
              <a:buFont typeface="Wingdings" panose="05000000000000000000" pitchFamily="2" charset="2"/>
              <a:buChar char="Ø"/>
            </a:pPr>
            <a:r>
              <a:rPr lang="ru-RU" altLang="ru-RU" sz="2100" smtClean="0"/>
              <a:t>позволяли иметь архив данных практически неограниченного объема</a:t>
            </a:r>
            <a:r>
              <a:rPr lang="ru-RU" altLang="ru-RU" sz="2000" smtClean="0"/>
              <a:t> за счет возможности смены дискового пакета на устройстве. </a:t>
            </a:r>
          </a:p>
        </p:txBody>
      </p:sp>
      <p:pic>
        <p:nvPicPr>
          <p:cNvPr id="15367" name="Picture 4" descr="pc_0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488" y="1700213"/>
            <a:ext cx="1690687" cy="219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Дата 3"/>
          <p:cNvSpPr>
            <a:spLocks noGrp="1"/>
          </p:cNvSpPr>
          <p:nvPr>
            <p:ph type="dt" sz="quarter" idx="10"/>
          </p:nvPr>
        </p:nvSpPr>
        <p:spPr/>
        <p:txBody>
          <a:bodyPr/>
          <a:lstStyle/>
          <a:p>
            <a:pPr>
              <a:defRPr/>
            </a:pPr>
            <a:fld id="{B481623F-2B71-4661-9FF7-7A8B75064A10}" type="datetime1">
              <a:rPr lang="ru-RU" altLang="en-US" smtClean="0"/>
              <a:t>18.09.2019</a:t>
            </a:fld>
            <a:endParaRPr lang="ru-RU" altLang="en-US"/>
          </a:p>
        </p:txBody>
      </p:sp>
      <p:sp>
        <p:nvSpPr>
          <p:cNvPr id="6"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7" name="Номер слайда 5"/>
          <p:cNvSpPr>
            <a:spLocks noGrp="1"/>
          </p:cNvSpPr>
          <p:nvPr>
            <p:ph type="sldNum" sz="quarter" idx="12"/>
          </p:nvPr>
        </p:nvSpPr>
        <p:spPr/>
        <p:txBody>
          <a:bodyPr/>
          <a:lstStyle/>
          <a:p>
            <a:pPr>
              <a:defRPr/>
            </a:pPr>
            <a:fld id="{BF7EACD6-E7EE-44D7-88CA-DD2DD5E75FBE}" type="slidenum">
              <a:rPr lang="ru-RU" altLang="en-US"/>
              <a:pPr>
                <a:defRPr/>
              </a:pPr>
              <a:t>12</a:t>
            </a:fld>
            <a:endParaRPr lang="ru-RU" altLang="en-US"/>
          </a:p>
        </p:txBody>
      </p:sp>
      <p:sp>
        <p:nvSpPr>
          <p:cNvPr id="16389" name="Rectangle 2"/>
          <p:cNvSpPr>
            <a:spLocks noGrp="1" noChangeArrowheads="1"/>
          </p:cNvSpPr>
          <p:nvPr>
            <p:ph type="title"/>
          </p:nvPr>
        </p:nvSpPr>
        <p:spPr/>
        <p:txBody>
          <a:bodyPr/>
          <a:lstStyle/>
          <a:p>
            <a:pPr eaLnBrk="1" hangingPunct="1"/>
            <a:r>
              <a:rPr lang="ru-RU" altLang="ru-RU" sz="3800" smtClean="0"/>
              <a:t>Информационные системы и устройства внешней памяти (9)</a:t>
            </a:r>
          </a:p>
        </p:txBody>
      </p:sp>
      <p:sp>
        <p:nvSpPr>
          <p:cNvPr id="16390" name="Rectangle 75"/>
          <p:cNvSpPr>
            <a:spLocks noGrp="1" noChangeArrowheads="1"/>
          </p:cNvSpPr>
          <p:nvPr>
            <p:ph type="body" idx="1"/>
          </p:nvPr>
        </p:nvSpPr>
        <p:spPr/>
        <p:txBody>
          <a:bodyPr/>
          <a:lstStyle/>
          <a:p>
            <a:pPr eaLnBrk="1" hangingPunct="1">
              <a:lnSpc>
                <a:spcPct val="80000"/>
              </a:lnSpc>
            </a:pPr>
            <a:r>
              <a:rPr lang="ru-RU" altLang="ru-RU" sz="1900" smtClean="0"/>
              <a:t>Магнитные диски представляют собой пакеты</a:t>
            </a:r>
            <a:br>
              <a:rPr lang="ru-RU" altLang="ru-RU" sz="1900" smtClean="0"/>
            </a:br>
            <a:r>
              <a:rPr lang="ru-RU" altLang="ru-RU" sz="1900" smtClean="0"/>
              <a:t>магнитных пластин, между которыми на одном</a:t>
            </a:r>
            <a:br>
              <a:rPr lang="ru-RU" altLang="ru-RU" sz="1900" smtClean="0"/>
            </a:br>
            <a:r>
              <a:rPr lang="ru-RU" altLang="ru-RU" sz="1900" smtClean="0"/>
              <a:t>рычаге двигается пакет магнитных головок. </a:t>
            </a:r>
          </a:p>
          <a:p>
            <a:pPr eaLnBrk="1" hangingPunct="1">
              <a:lnSpc>
                <a:spcPct val="80000"/>
              </a:lnSpc>
            </a:pPr>
            <a:r>
              <a:rPr lang="ru-RU" altLang="ru-RU" sz="1900" smtClean="0"/>
              <a:t>Шаг движения пакета головок является </a:t>
            </a:r>
            <a:br>
              <a:rPr lang="ru-RU" altLang="ru-RU" sz="1900" smtClean="0"/>
            </a:br>
            <a:r>
              <a:rPr lang="ru-RU" altLang="ru-RU" sz="1900" smtClean="0"/>
              <a:t>дискретным, и каждому положению пакета </a:t>
            </a:r>
            <a:br>
              <a:rPr lang="ru-RU" altLang="ru-RU" sz="1900" smtClean="0"/>
            </a:br>
            <a:r>
              <a:rPr lang="ru-RU" altLang="ru-RU" sz="1900" smtClean="0"/>
              <a:t>головок логически соответствует цилиндр пакета</a:t>
            </a:r>
            <a:br>
              <a:rPr lang="ru-RU" altLang="ru-RU" sz="1900" smtClean="0"/>
            </a:br>
            <a:r>
              <a:rPr lang="ru-RU" altLang="ru-RU" sz="1900" smtClean="0"/>
              <a:t>магнитных дисков. </a:t>
            </a:r>
          </a:p>
          <a:p>
            <a:pPr eaLnBrk="1" hangingPunct="1">
              <a:lnSpc>
                <a:spcPct val="80000"/>
              </a:lnSpc>
            </a:pPr>
            <a:r>
              <a:rPr lang="ru-RU" altLang="ru-RU" sz="1900" smtClean="0"/>
              <a:t>На каждой поверхности цилиндр «высекает» </a:t>
            </a:r>
            <a:br>
              <a:rPr lang="ru-RU" altLang="ru-RU" sz="1900" smtClean="0"/>
            </a:br>
            <a:r>
              <a:rPr lang="ru-RU" altLang="ru-RU" sz="1900" smtClean="0"/>
              <a:t>дорожку, так что каждая поверхность содержит число дорожек, равное числу цилиндров. </a:t>
            </a:r>
          </a:p>
          <a:p>
            <a:pPr eaLnBrk="1" hangingPunct="1">
              <a:lnSpc>
                <a:spcPct val="80000"/>
              </a:lnSpc>
            </a:pPr>
            <a:r>
              <a:rPr lang="ru-RU" altLang="ru-RU" sz="1900" smtClean="0"/>
              <a:t>При разметке магнитного диска каждая дорожка размечается на одно и то же количество блоков; таким образом, предельная емкость каждого блока составляет одно и то же число байтов. </a:t>
            </a:r>
          </a:p>
          <a:p>
            <a:pPr eaLnBrk="1" hangingPunct="1">
              <a:lnSpc>
                <a:spcPct val="80000"/>
              </a:lnSpc>
            </a:pPr>
            <a:r>
              <a:rPr lang="ru-RU" altLang="ru-RU" sz="1900" smtClean="0"/>
              <a:t>Для выполнения обмена с магнитным диском на уровне аппаратуры нужно указать номер цилиндра, номер поверхности, номер блока на соответствующей дорожке и число байтов, которое нужно записать или прочитать от начала этого блока. </a:t>
            </a:r>
          </a:p>
        </p:txBody>
      </p:sp>
      <p:pic>
        <p:nvPicPr>
          <p:cNvPr id="16391" name="Picture 7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6688" y="1628775"/>
            <a:ext cx="2305050" cy="1811338"/>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Дата 3"/>
          <p:cNvSpPr>
            <a:spLocks noGrp="1"/>
          </p:cNvSpPr>
          <p:nvPr>
            <p:ph type="dt" sz="quarter" idx="10"/>
          </p:nvPr>
        </p:nvSpPr>
        <p:spPr/>
        <p:txBody>
          <a:bodyPr/>
          <a:lstStyle/>
          <a:p>
            <a:pPr>
              <a:defRPr/>
            </a:pPr>
            <a:fld id="{10A346A3-9A9B-40F3-97A5-E004E75C3C24}" type="datetime1">
              <a:rPr lang="ru-RU" altLang="en-US" smtClean="0"/>
              <a:t>18.09.2019</a:t>
            </a:fld>
            <a:endParaRPr lang="ru-RU" altLang="en-US"/>
          </a:p>
        </p:txBody>
      </p:sp>
      <p:sp>
        <p:nvSpPr>
          <p:cNvPr id="6"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7" name="Номер слайда 5"/>
          <p:cNvSpPr>
            <a:spLocks noGrp="1"/>
          </p:cNvSpPr>
          <p:nvPr>
            <p:ph type="sldNum" sz="quarter" idx="12"/>
          </p:nvPr>
        </p:nvSpPr>
        <p:spPr/>
        <p:txBody>
          <a:bodyPr/>
          <a:lstStyle/>
          <a:p>
            <a:pPr>
              <a:defRPr/>
            </a:pPr>
            <a:fld id="{59161213-4829-438A-963E-3CF4981AF2E3}" type="slidenum">
              <a:rPr lang="ru-RU" altLang="en-US"/>
              <a:pPr>
                <a:defRPr/>
              </a:pPr>
              <a:t>13</a:t>
            </a:fld>
            <a:endParaRPr lang="ru-RU" altLang="en-US"/>
          </a:p>
        </p:txBody>
      </p:sp>
      <p:sp>
        <p:nvSpPr>
          <p:cNvPr id="17413" name="Rectangle 2"/>
          <p:cNvSpPr>
            <a:spLocks noGrp="1" noChangeArrowheads="1"/>
          </p:cNvSpPr>
          <p:nvPr>
            <p:ph type="title"/>
          </p:nvPr>
        </p:nvSpPr>
        <p:spPr/>
        <p:txBody>
          <a:bodyPr/>
          <a:lstStyle/>
          <a:p>
            <a:pPr eaLnBrk="1" hangingPunct="1"/>
            <a:r>
              <a:rPr lang="ru-RU" altLang="ru-RU" sz="3800" smtClean="0"/>
              <a:t>Информационные системы и устройства внешней памяти (10)</a:t>
            </a:r>
          </a:p>
        </p:txBody>
      </p:sp>
      <p:sp>
        <p:nvSpPr>
          <p:cNvPr id="17414" name="Rectangle 5"/>
          <p:cNvSpPr>
            <a:spLocks noGrp="1" noChangeArrowheads="1"/>
          </p:cNvSpPr>
          <p:nvPr>
            <p:ph type="body" idx="1"/>
          </p:nvPr>
        </p:nvSpPr>
        <p:spPr/>
        <p:txBody>
          <a:bodyPr/>
          <a:lstStyle/>
          <a:p>
            <a:pPr eaLnBrk="1" hangingPunct="1">
              <a:lnSpc>
                <a:spcPct val="80000"/>
              </a:lnSpc>
            </a:pPr>
            <a:r>
              <a:rPr lang="ru-RU" altLang="ru-RU" sz="1600" smtClean="0"/>
              <a:t>При выполнении обмена с диском аппаратура выполняет</a:t>
            </a:r>
            <a:br>
              <a:rPr lang="ru-RU" altLang="ru-RU" sz="1600" smtClean="0"/>
            </a:br>
            <a:r>
              <a:rPr lang="ru-RU" altLang="ru-RU" sz="1600" smtClean="0"/>
              <a:t> три основных действия:</a:t>
            </a:r>
            <a:r>
              <a:rPr lang="ru-RU" altLang="ru-RU" sz="1300" smtClean="0"/>
              <a:t> </a:t>
            </a:r>
          </a:p>
          <a:p>
            <a:pPr lvl="1" eaLnBrk="1" hangingPunct="1">
              <a:lnSpc>
                <a:spcPct val="80000"/>
              </a:lnSpc>
              <a:buFont typeface="Wingdings" panose="05000000000000000000" pitchFamily="2" charset="2"/>
              <a:buChar char="Ø"/>
            </a:pPr>
            <a:r>
              <a:rPr lang="ru-RU" altLang="ru-RU" sz="1400" smtClean="0"/>
              <a:t>подвод головок к нужному цилиндру (обозначим время </a:t>
            </a:r>
            <a:br>
              <a:rPr lang="ru-RU" altLang="ru-RU" sz="1400" smtClean="0"/>
            </a:br>
            <a:r>
              <a:rPr lang="ru-RU" altLang="ru-RU" sz="1400" smtClean="0"/>
              <a:t>выполнения этого действия как </a:t>
            </a:r>
            <a:r>
              <a:rPr lang="ru-RU" altLang="ru-RU" sz="1400" b="1" smtClean="0"/>
              <a:t>t</a:t>
            </a:r>
            <a:r>
              <a:rPr lang="ru-RU" altLang="ru-RU" sz="1400" b="1" baseline="-14000" smtClean="0"/>
              <a:t>пг</a:t>
            </a:r>
            <a:r>
              <a:rPr lang="ru-RU" altLang="ru-RU" sz="1400" smtClean="0"/>
              <a:t>); </a:t>
            </a:r>
          </a:p>
          <a:p>
            <a:pPr lvl="1" eaLnBrk="1" hangingPunct="1">
              <a:lnSpc>
                <a:spcPct val="80000"/>
              </a:lnSpc>
              <a:buFont typeface="Wingdings" panose="05000000000000000000" pitchFamily="2" charset="2"/>
              <a:buChar char="Ø"/>
            </a:pPr>
            <a:r>
              <a:rPr lang="ru-RU" altLang="ru-RU" sz="1400" smtClean="0"/>
              <a:t>поиск на дорожке нужного блока (время выполнения – </a:t>
            </a:r>
            <a:r>
              <a:rPr lang="ru-RU" altLang="ru-RU" sz="1400" b="1" smtClean="0"/>
              <a:t>t</a:t>
            </a:r>
            <a:r>
              <a:rPr lang="ru-RU" altLang="ru-RU" sz="1400" b="1" baseline="-14000" smtClean="0"/>
              <a:t>пб</a:t>
            </a:r>
            <a:r>
              <a:rPr lang="ru-RU" altLang="ru-RU" sz="1400" smtClean="0"/>
              <a:t>);</a:t>
            </a:r>
          </a:p>
          <a:p>
            <a:pPr lvl="1" eaLnBrk="1" hangingPunct="1">
              <a:lnSpc>
                <a:spcPct val="80000"/>
              </a:lnSpc>
              <a:buFont typeface="Wingdings" panose="05000000000000000000" pitchFamily="2" charset="2"/>
              <a:buChar char="Ø"/>
            </a:pPr>
            <a:r>
              <a:rPr lang="ru-RU" altLang="ru-RU" sz="1400" smtClean="0"/>
              <a:t>собственно обмен с этим блоком (время выполнения – </a:t>
            </a:r>
            <a:r>
              <a:rPr lang="ru-RU" altLang="ru-RU" sz="1400" b="1" smtClean="0"/>
              <a:t>t</a:t>
            </a:r>
            <a:r>
              <a:rPr lang="ru-RU" altLang="ru-RU" sz="1400" b="1" baseline="-14000" smtClean="0"/>
              <a:t>об</a:t>
            </a:r>
            <a:r>
              <a:rPr lang="ru-RU" altLang="ru-RU" sz="1400" smtClean="0"/>
              <a:t>). </a:t>
            </a:r>
          </a:p>
          <a:p>
            <a:pPr eaLnBrk="1" hangingPunct="1">
              <a:lnSpc>
                <a:spcPct val="80000"/>
              </a:lnSpc>
            </a:pPr>
            <a:r>
              <a:rPr lang="ru-RU" altLang="ru-RU" sz="1600" smtClean="0"/>
              <a:t>Тогда, как правило, </a:t>
            </a:r>
            <a:r>
              <a:rPr lang="ru-RU" altLang="ru-RU" sz="1600" b="1" smtClean="0"/>
              <a:t>t</a:t>
            </a:r>
            <a:r>
              <a:rPr lang="ru-RU" altLang="ru-RU" sz="1600" b="1" baseline="-14000" smtClean="0"/>
              <a:t>пг</a:t>
            </a:r>
            <a:r>
              <a:rPr lang="ru-RU" altLang="ru-RU" sz="1600" b="1" smtClean="0"/>
              <a:t>&gt;&gt;t</a:t>
            </a:r>
            <a:r>
              <a:rPr lang="ru-RU" altLang="ru-RU" sz="1600" b="1" baseline="-14000" smtClean="0"/>
              <a:t>пб</a:t>
            </a:r>
            <a:r>
              <a:rPr lang="ru-RU" altLang="ru-RU" sz="1600" b="1" smtClean="0"/>
              <a:t>&gt;&gt;t</a:t>
            </a:r>
            <a:r>
              <a:rPr lang="ru-RU" altLang="ru-RU" sz="1600" b="1" baseline="-14000" smtClean="0"/>
              <a:t>об</a:t>
            </a:r>
            <a:r>
              <a:rPr lang="ru-RU" altLang="ru-RU" sz="1600" smtClean="0"/>
              <a:t>, потому что подвод </a:t>
            </a:r>
            <a:br>
              <a:rPr lang="ru-RU" altLang="ru-RU" sz="1600" smtClean="0"/>
            </a:br>
            <a:r>
              <a:rPr lang="ru-RU" altLang="ru-RU" sz="1600" smtClean="0"/>
              <a:t>головок – это механическое действие, причем в среднем</a:t>
            </a:r>
            <a:br>
              <a:rPr lang="ru-RU" altLang="ru-RU" sz="1600" smtClean="0"/>
            </a:br>
            <a:r>
              <a:rPr lang="ru-RU" altLang="ru-RU" sz="1600" smtClean="0"/>
              <a:t>нужно переместить головки на расстояние, равное </a:t>
            </a:r>
            <a:br>
              <a:rPr lang="ru-RU" altLang="ru-RU" sz="1600" smtClean="0"/>
            </a:br>
            <a:r>
              <a:rPr lang="ru-RU" altLang="ru-RU" sz="1600" smtClean="0"/>
              <a:t>половине радиуса поверхности, а скорость передвижения головок не может быть слишком большой по физическим соображениям. </a:t>
            </a:r>
          </a:p>
          <a:p>
            <a:pPr eaLnBrk="1" hangingPunct="1">
              <a:lnSpc>
                <a:spcPct val="80000"/>
              </a:lnSpc>
            </a:pPr>
            <a:r>
              <a:rPr lang="ru-RU" altLang="ru-RU" sz="1600" smtClean="0"/>
              <a:t>Поиск блока на дорожке требует прокручивания пакета магнитных дисков в среднем на половину длины внешней окружности; скорость вращения диска может быть существенно больше скорости движения головок, но она тоже ограничена законами физики. </a:t>
            </a:r>
          </a:p>
          <a:p>
            <a:pPr eaLnBrk="1" hangingPunct="1">
              <a:lnSpc>
                <a:spcPct val="80000"/>
              </a:lnSpc>
            </a:pPr>
            <a:r>
              <a:rPr lang="ru-RU" altLang="ru-RU" sz="1600" smtClean="0"/>
              <a:t>Для выполнения же обмена нужно прокрутить пакет дисков всего лишь на угловое расстояние, соответствующее размеру блока. </a:t>
            </a:r>
          </a:p>
          <a:p>
            <a:pPr eaLnBrk="1" hangingPunct="1">
              <a:lnSpc>
                <a:spcPct val="80000"/>
              </a:lnSpc>
            </a:pPr>
            <a:r>
              <a:rPr lang="ru-RU" altLang="ru-RU" sz="1600" smtClean="0"/>
              <a:t>Таким образом, из всех этих действий в среднем наибольшее время занимает первое, и поэтому существенный выигрыш в суммарном времени обмена при считывании или записи только части блока получить практически невозможно. </a:t>
            </a:r>
          </a:p>
        </p:txBody>
      </p:sp>
      <p:pic>
        <p:nvPicPr>
          <p:cNvPr id="17415"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6688" y="1628775"/>
            <a:ext cx="2305050" cy="1811338"/>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1E146C8D-9552-482D-B54C-D20A5792CE22}"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B66E9BFB-E3FF-489B-938B-23887DBFFBB2}" type="slidenum">
              <a:rPr lang="ru-RU" altLang="en-US"/>
              <a:pPr>
                <a:defRPr/>
              </a:pPr>
              <a:t>14</a:t>
            </a:fld>
            <a:endParaRPr lang="ru-RU" altLang="en-US"/>
          </a:p>
        </p:txBody>
      </p:sp>
      <p:sp>
        <p:nvSpPr>
          <p:cNvPr id="18437" name="Rectangle 2"/>
          <p:cNvSpPr>
            <a:spLocks noGrp="1" noChangeArrowheads="1"/>
          </p:cNvSpPr>
          <p:nvPr>
            <p:ph type="title"/>
          </p:nvPr>
        </p:nvSpPr>
        <p:spPr/>
        <p:txBody>
          <a:bodyPr/>
          <a:lstStyle/>
          <a:p>
            <a:pPr eaLnBrk="1" hangingPunct="1"/>
            <a:r>
              <a:rPr lang="ru-RU" altLang="ru-RU" sz="3800" smtClean="0"/>
              <a:t>Информационные системы и устройства внешней памяти (11)</a:t>
            </a:r>
          </a:p>
        </p:txBody>
      </p:sp>
      <p:sp>
        <p:nvSpPr>
          <p:cNvPr id="18438" name="Rectangle 3"/>
          <p:cNvSpPr>
            <a:spLocks noGrp="1" noChangeArrowheads="1"/>
          </p:cNvSpPr>
          <p:nvPr>
            <p:ph type="body" idx="1"/>
          </p:nvPr>
        </p:nvSpPr>
        <p:spPr/>
        <p:txBody>
          <a:bodyPr/>
          <a:lstStyle/>
          <a:p>
            <a:pPr eaLnBrk="1" hangingPunct="1">
              <a:lnSpc>
                <a:spcPct val="90000"/>
              </a:lnSpc>
            </a:pPr>
            <a:r>
              <a:rPr lang="ru-RU" altLang="ru-RU" sz="2100" smtClean="0"/>
              <a:t>С появлением магнитных дисков началась история систем управления данными во внешней памяти. </a:t>
            </a:r>
          </a:p>
          <a:p>
            <a:pPr eaLnBrk="1" hangingPunct="1">
              <a:lnSpc>
                <a:spcPct val="90000"/>
              </a:lnSpc>
            </a:pPr>
            <a:r>
              <a:rPr lang="ru-RU" altLang="ru-RU" sz="2100" smtClean="0"/>
              <a:t>До этого каждая прикладная программа, которой требовалось хранить данные во внешней памяти, сама определяла расположение каждой порции данных на магнитной ленте или барабане и выполняла обмены между оперативной и внешней памятью с помощью программно-аппаратных средств низкого уровня. </a:t>
            </a:r>
          </a:p>
          <a:p>
            <a:pPr eaLnBrk="1" hangingPunct="1">
              <a:lnSpc>
                <a:spcPct val="90000"/>
              </a:lnSpc>
            </a:pPr>
            <a:r>
              <a:rPr lang="ru-RU" altLang="ru-RU" sz="2100" smtClean="0"/>
              <a:t>Такой режим работы не позволял или очень затруднял поддержание на одном внешнем носителе нескольких архивов долговременно хранимой информации. </a:t>
            </a:r>
          </a:p>
          <a:p>
            <a:pPr eaLnBrk="1" hangingPunct="1">
              <a:lnSpc>
                <a:spcPct val="90000"/>
              </a:lnSpc>
            </a:pPr>
            <a:r>
              <a:rPr lang="ru-RU" altLang="ru-RU" sz="2100" smtClean="0"/>
              <a:t>Кроме того, каждой прикладной программе приходилось решать проблемы именования частей данных и структуризации данных во внешней памяти.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FBAC6F84-3EC3-49FF-9F46-9A6523195543}"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6E112151-9415-4749-9DF5-163E20E93EBB}" type="slidenum">
              <a:rPr lang="ru-RU" altLang="en-US"/>
              <a:pPr>
                <a:defRPr/>
              </a:pPr>
              <a:t>15</a:t>
            </a:fld>
            <a:endParaRPr lang="ru-RU" altLang="en-US"/>
          </a:p>
        </p:txBody>
      </p:sp>
      <p:sp>
        <p:nvSpPr>
          <p:cNvPr id="19461" name="Rectangle 2"/>
          <p:cNvSpPr>
            <a:spLocks noGrp="1" noChangeArrowheads="1"/>
          </p:cNvSpPr>
          <p:nvPr>
            <p:ph type="title"/>
          </p:nvPr>
        </p:nvSpPr>
        <p:spPr/>
        <p:txBody>
          <a:bodyPr/>
          <a:lstStyle/>
          <a:p>
            <a:pPr eaLnBrk="1" hangingPunct="1"/>
            <a:r>
              <a:rPr lang="ru-RU" altLang="ru-RU" sz="3800" smtClean="0"/>
              <a:t>Файловые системы (1)</a:t>
            </a:r>
          </a:p>
        </p:txBody>
      </p:sp>
      <p:sp>
        <p:nvSpPr>
          <p:cNvPr id="19462" name="Rectangle 3"/>
          <p:cNvSpPr>
            <a:spLocks noGrp="1" noChangeArrowheads="1"/>
          </p:cNvSpPr>
          <p:nvPr>
            <p:ph type="body" idx="1"/>
          </p:nvPr>
        </p:nvSpPr>
        <p:spPr/>
        <p:txBody>
          <a:bodyPr/>
          <a:lstStyle/>
          <a:p>
            <a:pPr eaLnBrk="1" hangingPunct="1">
              <a:lnSpc>
                <a:spcPct val="90000"/>
              </a:lnSpc>
            </a:pPr>
            <a:r>
              <a:rPr lang="ru-RU" altLang="ru-RU" sz="2100" smtClean="0"/>
              <a:t>Историческим шагом явилось появление систем управления файлами. </a:t>
            </a:r>
          </a:p>
          <a:p>
            <a:pPr eaLnBrk="1" hangingPunct="1">
              <a:lnSpc>
                <a:spcPct val="90000"/>
              </a:lnSpc>
            </a:pPr>
            <a:r>
              <a:rPr lang="ru-RU" altLang="ru-RU" sz="2100" smtClean="0"/>
              <a:t>С точки зрения программиста приложений – это именованная область внешней памяти, в которую можно записывать и из которой можно считывать данные. </a:t>
            </a:r>
          </a:p>
          <a:p>
            <a:pPr eaLnBrk="1" hangingPunct="1">
              <a:lnSpc>
                <a:spcPct val="90000"/>
              </a:lnSpc>
            </a:pPr>
            <a:r>
              <a:rPr lang="ru-RU" altLang="ru-RU" sz="2100" smtClean="0"/>
              <a:t>Правила именования файлов, способ доступа к данным, хранящимся в файле, и структура этих данных зависят от конкретной системы управления файлами и, возможно, от типа файла. </a:t>
            </a:r>
          </a:p>
          <a:p>
            <a:pPr eaLnBrk="1" hangingPunct="1">
              <a:lnSpc>
                <a:spcPct val="90000"/>
              </a:lnSpc>
            </a:pPr>
            <a:r>
              <a:rPr lang="ru-RU" altLang="ru-RU" sz="2100" smtClean="0"/>
              <a:t>Система управления файлами берет на себя распределение внешней памяти, отображение имен файлов в соответствующие адреса внешней памяти и обеспечение доступа к данным.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16C71A9A-8E52-49F3-93E4-B9658F6BB743}"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560A4CD0-8724-49A1-9C5E-5E7743B12C63}" type="slidenum">
              <a:rPr lang="ru-RU" altLang="en-US"/>
              <a:pPr>
                <a:defRPr/>
              </a:pPr>
              <a:t>16</a:t>
            </a:fld>
            <a:endParaRPr lang="ru-RU" altLang="en-US"/>
          </a:p>
        </p:txBody>
      </p:sp>
      <p:sp>
        <p:nvSpPr>
          <p:cNvPr id="20485" name="Rectangle 2"/>
          <p:cNvSpPr>
            <a:spLocks noGrp="1" noChangeArrowheads="1"/>
          </p:cNvSpPr>
          <p:nvPr>
            <p:ph type="title"/>
          </p:nvPr>
        </p:nvSpPr>
        <p:spPr/>
        <p:txBody>
          <a:bodyPr/>
          <a:lstStyle/>
          <a:p>
            <a:pPr eaLnBrk="1" hangingPunct="1"/>
            <a:r>
              <a:rPr lang="ru-RU" altLang="ru-RU" sz="3800" smtClean="0"/>
              <a:t>Файловые системы (2)</a:t>
            </a:r>
          </a:p>
        </p:txBody>
      </p:sp>
      <p:sp>
        <p:nvSpPr>
          <p:cNvPr id="20486" name="Rectangle 3"/>
          <p:cNvSpPr>
            <a:spLocks noGrp="1" noChangeArrowheads="1"/>
          </p:cNvSpPr>
          <p:nvPr>
            <p:ph type="body" idx="1"/>
          </p:nvPr>
        </p:nvSpPr>
        <p:spPr/>
        <p:txBody>
          <a:bodyPr/>
          <a:lstStyle/>
          <a:p>
            <a:pPr eaLnBrk="1" hangingPunct="1">
              <a:lnSpc>
                <a:spcPct val="90000"/>
              </a:lnSpc>
            </a:pPr>
            <a:r>
              <a:rPr lang="ru-RU" altLang="ru-RU" sz="2100" smtClean="0"/>
              <a:t>Термин </a:t>
            </a:r>
            <a:r>
              <a:rPr lang="ru-RU" altLang="ru-RU" sz="2100" i="1" smtClean="0"/>
              <a:t>файловая система (file system) </a:t>
            </a:r>
            <a:r>
              <a:rPr lang="ru-RU" altLang="ru-RU" sz="2100" smtClean="0"/>
              <a:t>используется для обозначения как программной системы, управляющей файлами, так и архива файлов, хранящегося во внешней памяти. </a:t>
            </a:r>
          </a:p>
          <a:p>
            <a:pPr eaLnBrk="1" hangingPunct="1">
              <a:lnSpc>
                <a:spcPct val="90000"/>
              </a:lnSpc>
            </a:pPr>
            <a:r>
              <a:rPr lang="ru-RU" altLang="ru-RU" sz="2100" smtClean="0"/>
              <a:t>Было бы лучше в первом случае использовать термин </a:t>
            </a:r>
            <a:r>
              <a:rPr lang="ru-RU" altLang="ru-RU" sz="2100" i="1" smtClean="0"/>
              <a:t>система управления файлами</a:t>
            </a:r>
            <a:r>
              <a:rPr lang="ru-RU" altLang="ru-RU" sz="2100" smtClean="0"/>
              <a:t>, оставив за термином </a:t>
            </a:r>
            <a:r>
              <a:rPr lang="ru-RU" altLang="ru-RU" sz="2100" i="1" smtClean="0"/>
              <a:t>файловая система </a:t>
            </a:r>
            <a:r>
              <a:rPr lang="ru-RU" altLang="ru-RU" sz="2100" smtClean="0"/>
              <a:t>только второе значение. </a:t>
            </a:r>
          </a:p>
          <a:p>
            <a:pPr eaLnBrk="1" hangingPunct="1">
              <a:lnSpc>
                <a:spcPct val="90000"/>
              </a:lnSpc>
            </a:pPr>
            <a:r>
              <a:rPr lang="ru-RU" altLang="ru-RU" sz="2100" smtClean="0"/>
              <a:t>Однако принятая практика вынуждает использовать термин </a:t>
            </a:r>
            <a:r>
              <a:rPr lang="ru-RU" altLang="ru-RU" sz="2100" i="1" smtClean="0"/>
              <a:t>файловая система (ФС) </a:t>
            </a:r>
            <a:r>
              <a:rPr lang="ru-RU" altLang="ru-RU" sz="2100" smtClean="0"/>
              <a:t>в обоих смыслах. </a:t>
            </a:r>
          </a:p>
          <a:p>
            <a:pPr eaLnBrk="1" hangingPunct="1">
              <a:lnSpc>
                <a:spcPct val="90000"/>
              </a:lnSpc>
            </a:pPr>
            <a:r>
              <a:rPr lang="ru-RU" altLang="ru-RU" sz="2100" smtClean="0"/>
              <a:t>Точный смысл термина должен быть понятен из контекста.</a:t>
            </a:r>
          </a:p>
          <a:p>
            <a:pPr eaLnBrk="1" hangingPunct="1">
              <a:lnSpc>
                <a:spcPct val="90000"/>
              </a:lnSpc>
            </a:pPr>
            <a:r>
              <a:rPr lang="ru-RU" altLang="ru-RU" sz="2100" smtClean="0"/>
              <a:t>Аналогичная путаница возникает при некорректном использовании терминов </a:t>
            </a:r>
            <a:r>
              <a:rPr lang="ru-RU" altLang="ru-RU" sz="2100" i="1" smtClean="0"/>
              <a:t>база данных </a:t>
            </a:r>
            <a:r>
              <a:rPr lang="ru-RU" altLang="ru-RU" sz="2100" smtClean="0"/>
              <a:t>и </a:t>
            </a:r>
            <a:r>
              <a:rPr lang="ru-RU" altLang="ru-RU" sz="2100" i="1" smtClean="0"/>
              <a:t>система управления базами данных</a:t>
            </a:r>
            <a:r>
              <a:rPr lang="ru-RU" altLang="ru-RU" sz="2100" smtClean="0"/>
              <a:t>. </a:t>
            </a:r>
          </a:p>
          <a:p>
            <a:pPr eaLnBrk="1" hangingPunct="1">
              <a:lnSpc>
                <a:spcPct val="90000"/>
              </a:lnSpc>
            </a:pPr>
            <a:r>
              <a:rPr lang="ru-RU" altLang="ru-RU" sz="2100" smtClean="0"/>
              <a:t>Здесь эти термины строго различаются.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956D1468-4B84-4897-A7F0-23438127E8F7}"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CC6DF6CA-B415-4CD2-9D3F-83673B193DD0}" type="slidenum">
              <a:rPr lang="ru-RU" altLang="en-US"/>
              <a:pPr>
                <a:defRPr/>
              </a:pPr>
              <a:t>17</a:t>
            </a:fld>
            <a:endParaRPr lang="ru-RU" altLang="en-US"/>
          </a:p>
        </p:txBody>
      </p:sp>
      <p:sp>
        <p:nvSpPr>
          <p:cNvPr id="21509" name="Rectangle 2"/>
          <p:cNvSpPr>
            <a:spLocks noGrp="1" noChangeArrowheads="1"/>
          </p:cNvSpPr>
          <p:nvPr>
            <p:ph type="title"/>
          </p:nvPr>
        </p:nvSpPr>
        <p:spPr/>
        <p:txBody>
          <a:bodyPr/>
          <a:lstStyle/>
          <a:p>
            <a:pPr eaLnBrk="1" hangingPunct="1"/>
            <a:r>
              <a:rPr lang="ru-RU" altLang="ru-RU" sz="3800" smtClean="0"/>
              <a:t>Файловые системы (3)</a:t>
            </a:r>
          </a:p>
        </p:txBody>
      </p:sp>
      <p:sp>
        <p:nvSpPr>
          <p:cNvPr id="21510" name="Rectangle 3"/>
          <p:cNvSpPr>
            <a:spLocks noGrp="1" noChangeArrowheads="1"/>
          </p:cNvSpPr>
          <p:nvPr>
            <p:ph type="body" idx="1"/>
          </p:nvPr>
        </p:nvSpPr>
        <p:spPr/>
        <p:txBody>
          <a:bodyPr/>
          <a:lstStyle/>
          <a:p>
            <a:pPr eaLnBrk="1" hangingPunct="1">
              <a:lnSpc>
                <a:spcPct val="80000"/>
              </a:lnSpc>
            </a:pPr>
            <a:r>
              <a:rPr lang="ru-RU" altLang="ru-RU" sz="2100" smtClean="0"/>
              <a:t>Первая развитая ФС была разработана специалистами IBM в середине 60-х гг. для выпускавшейся компанией серии компьютеров </a:t>
            </a:r>
            <a:r>
              <a:rPr lang="en-US" altLang="ru-RU" sz="2100" smtClean="0"/>
              <a:t>System</a:t>
            </a:r>
            <a:r>
              <a:rPr lang="ru-RU" altLang="ru-RU" sz="2100" smtClean="0"/>
              <a:t>/360. </a:t>
            </a:r>
          </a:p>
          <a:p>
            <a:pPr eaLnBrk="1" hangingPunct="1">
              <a:lnSpc>
                <a:spcPct val="80000"/>
              </a:lnSpc>
            </a:pPr>
            <a:r>
              <a:rPr lang="ru-RU" altLang="ru-RU" sz="2100" smtClean="0"/>
              <a:t>В этой системе поддерживались как чисто последовательные, так и индексно-последовательные файлы, а реализация во многом опиралась на возможности только появившихся к этому времени контроллеров управления дисковыми устройствами. </a:t>
            </a:r>
          </a:p>
          <a:p>
            <a:pPr eaLnBrk="1" hangingPunct="1">
              <a:lnSpc>
                <a:spcPct val="80000"/>
              </a:lnSpc>
            </a:pPr>
            <a:r>
              <a:rPr lang="ru-RU" altLang="ru-RU" sz="2100" smtClean="0"/>
              <a:t>Контроллеры обеспечивали возможность обмена с дисковыми устройствами порциями данных произвольного размера, а также индексный доступ к записям файлов, и эти функции контроллеров активно использовались в файловой системе ОS/360. </a:t>
            </a:r>
          </a:p>
          <a:p>
            <a:pPr eaLnBrk="1" hangingPunct="1">
              <a:lnSpc>
                <a:spcPct val="80000"/>
              </a:lnSpc>
            </a:pPr>
            <a:r>
              <a:rPr lang="ru-RU" altLang="ru-RU" sz="2100" smtClean="0"/>
              <a:t>ФС ОS/360 обеспечила будущих разработчиков уникальным опытом использования дисковых устройств с подвижными головками, который отражается во всех современных ФС.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D2411CB0-4FB7-4D2A-9F49-17432A2E4E67}"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430C8B2C-CBF0-42BA-97AA-E11EAE11E14A}" type="slidenum">
              <a:rPr lang="ru-RU" altLang="en-US"/>
              <a:pPr>
                <a:defRPr/>
              </a:pPr>
              <a:t>18</a:t>
            </a:fld>
            <a:endParaRPr lang="ru-RU" altLang="en-US"/>
          </a:p>
        </p:txBody>
      </p:sp>
      <p:sp>
        <p:nvSpPr>
          <p:cNvPr id="22533" name="Rectangle 2"/>
          <p:cNvSpPr>
            <a:spLocks noGrp="1" noChangeArrowheads="1"/>
          </p:cNvSpPr>
          <p:nvPr>
            <p:ph type="title"/>
          </p:nvPr>
        </p:nvSpPr>
        <p:spPr/>
        <p:txBody>
          <a:bodyPr/>
          <a:lstStyle/>
          <a:p>
            <a:pPr eaLnBrk="1" hangingPunct="1"/>
            <a:r>
              <a:rPr lang="ru-RU" altLang="ru-RU" sz="3800" smtClean="0"/>
              <a:t>Файловые системы (4)</a:t>
            </a:r>
          </a:p>
        </p:txBody>
      </p:sp>
      <p:sp>
        <p:nvSpPr>
          <p:cNvPr id="22534" name="Rectangle 3"/>
          <p:cNvSpPr>
            <a:spLocks noGrp="1" noChangeArrowheads="1"/>
          </p:cNvSpPr>
          <p:nvPr>
            <p:ph type="body" idx="1"/>
          </p:nvPr>
        </p:nvSpPr>
        <p:spPr/>
        <p:txBody>
          <a:bodyPr/>
          <a:lstStyle/>
          <a:p>
            <a:pPr eaLnBrk="1" hangingPunct="1">
              <a:lnSpc>
                <a:spcPct val="90000"/>
              </a:lnSpc>
            </a:pPr>
            <a:r>
              <a:rPr lang="ru-RU" altLang="ru-RU" sz="2600" smtClean="0"/>
              <a:t>Обсудим историю ФС, их основные черты и области разумного применения:</a:t>
            </a:r>
          </a:p>
          <a:p>
            <a:pPr lvl="1" eaLnBrk="1" hangingPunct="1">
              <a:lnSpc>
                <a:spcPct val="90000"/>
              </a:lnSpc>
              <a:buFont typeface="Wingdings" panose="05000000000000000000" pitchFamily="2" charset="2"/>
              <a:buChar char="Ø"/>
            </a:pPr>
            <a:r>
              <a:rPr lang="ru-RU" altLang="ru-RU" sz="2000" smtClean="0"/>
              <a:t>структуры файлов;</a:t>
            </a:r>
          </a:p>
          <a:p>
            <a:pPr lvl="1" eaLnBrk="1" hangingPunct="1">
              <a:lnSpc>
                <a:spcPct val="90000"/>
              </a:lnSpc>
              <a:buFont typeface="Wingdings" panose="05000000000000000000" pitchFamily="2" charset="2"/>
              <a:buChar char="Ø"/>
            </a:pPr>
            <a:r>
              <a:rPr lang="ru-RU" altLang="ru-RU" sz="2000" smtClean="0"/>
              <a:t>логическая структура файловых систем и именование файлов;</a:t>
            </a:r>
          </a:p>
          <a:p>
            <a:pPr lvl="1" eaLnBrk="1" hangingPunct="1">
              <a:lnSpc>
                <a:spcPct val="90000"/>
              </a:lnSpc>
              <a:buFont typeface="Wingdings" panose="05000000000000000000" pitchFamily="2" charset="2"/>
              <a:buChar char="Ø"/>
            </a:pPr>
            <a:r>
              <a:rPr lang="ru-RU" altLang="ru-RU" sz="2000" smtClean="0"/>
              <a:t>авторизация доступа к файлам; </a:t>
            </a:r>
          </a:p>
          <a:p>
            <a:pPr lvl="1" eaLnBrk="1" hangingPunct="1">
              <a:lnSpc>
                <a:spcPct val="90000"/>
              </a:lnSpc>
              <a:buFont typeface="Wingdings" panose="05000000000000000000" pitchFamily="2" charset="2"/>
              <a:buChar char="Ø"/>
            </a:pPr>
            <a:r>
              <a:rPr lang="ru-RU" altLang="ru-RU" sz="2000" smtClean="0"/>
              <a:t>синхронизация многопользовательского доступа;</a:t>
            </a:r>
          </a:p>
          <a:p>
            <a:pPr lvl="1" eaLnBrk="1" hangingPunct="1">
              <a:lnSpc>
                <a:spcPct val="90000"/>
              </a:lnSpc>
              <a:buFont typeface="Wingdings" panose="05000000000000000000" pitchFamily="2" charset="2"/>
              <a:buChar char="Ø"/>
            </a:pPr>
            <a:r>
              <a:rPr lang="ru-RU" altLang="ru-RU" sz="2000" smtClean="0"/>
              <a:t>области разумного применения файлов.</a:t>
            </a:r>
            <a:r>
              <a:rPr lang="ru-RU" altLang="ru-RU" sz="2200" smtClean="0"/>
              <a:t> </a:t>
            </a:r>
          </a:p>
          <a:p>
            <a:pPr eaLnBrk="1" hangingPunct="1">
              <a:lnSpc>
                <a:spcPct val="90000"/>
              </a:lnSpc>
            </a:pPr>
            <a:r>
              <a:rPr lang="ru-RU" altLang="ru-RU" sz="2600" smtClean="0"/>
              <a:t>Ограничимся описанием основных свойств так называемых традиционных ФС, не затрагивая особенности современных систем с повышенной надежностью. </a:t>
            </a:r>
          </a:p>
          <a:p>
            <a:pPr eaLnBrk="1" hangingPunct="1">
              <a:lnSpc>
                <a:spcPct val="90000"/>
              </a:lnSpc>
            </a:pPr>
            <a:endParaRPr lang="ru-RU" altLang="ru-RU" sz="26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A1C74A61-1BFA-462B-8B99-FDA28E10C596}"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4CD52D2F-CC5C-4334-9CA4-1457EA31ACAE}" type="slidenum">
              <a:rPr lang="ru-RU" altLang="en-US"/>
              <a:pPr>
                <a:defRPr/>
              </a:pPr>
              <a:t>19</a:t>
            </a:fld>
            <a:endParaRPr lang="ru-RU" altLang="en-US"/>
          </a:p>
        </p:txBody>
      </p:sp>
      <p:sp>
        <p:nvSpPr>
          <p:cNvPr id="23557" name="Rectangle 2"/>
          <p:cNvSpPr>
            <a:spLocks noGrp="1" noChangeArrowheads="1"/>
          </p:cNvSpPr>
          <p:nvPr>
            <p:ph type="title"/>
          </p:nvPr>
        </p:nvSpPr>
        <p:spPr/>
        <p:txBody>
          <a:bodyPr/>
          <a:lstStyle/>
          <a:p>
            <a:pPr eaLnBrk="1" hangingPunct="1"/>
            <a:r>
              <a:rPr lang="ru-RU" altLang="ru-RU" sz="3800" smtClean="0"/>
              <a:t>Файловые системы (5)</a:t>
            </a:r>
            <a:br>
              <a:rPr lang="ru-RU" altLang="ru-RU" sz="3800" smtClean="0"/>
            </a:br>
            <a:r>
              <a:rPr lang="ru-RU" altLang="ru-RU" sz="3200" smtClean="0"/>
              <a:t>Структуры файлов (1)</a:t>
            </a:r>
          </a:p>
        </p:txBody>
      </p:sp>
      <p:sp>
        <p:nvSpPr>
          <p:cNvPr id="23558" name="Rectangle 3"/>
          <p:cNvSpPr>
            <a:spLocks noGrp="1" noChangeArrowheads="1"/>
          </p:cNvSpPr>
          <p:nvPr>
            <p:ph type="body" idx="1"/>
          </p:nvPr>
        </p:nvSpPr>
        <p:spPr/>
        <p:txBody>
          <a:bodyPr/>
          <a:lstStyle/>
          <a:p>
            <a:pPr eaLnBrk="1" hangingPunct="1">
              <a:lnSpc>
                <a:spcPct val="90000"/>
              </a:lnSpc>
            </a:pPr>
            <a:r>
              <a:rPr lang="ru-RU" altLang="ru-RU" sz="2100" smtClean="0"/>
              <a:t>Практически во всех современных компьютерах основными устройствами внешней памяти являются магнитные диски с подвижными головками, и именно они служат для хранения файлов. </a:t>
            </a:r>
          </a:p>
          <a:p>
            <a:pPr eaLnBrk="1" hangingPunct="1">
              <a:lnSpc>
                <a:spcPct val="90000"/>
              </a:lnSpc>
            </a:pPr>
            <a:r>
              <a:rPr lang="ru-RU" altLang="ru-RU" sz="2100" smtClean="0"/>
              <a:t>Как отмечалось ранее, аппаратура магнитных дисков допускает выполнение обмена с дисками порциями данных произвольного размера. </a:t>
            </a:r>
          </a:p>
          <a:p>
            <a:pPr eaLnBrk="1" hangingPunct="1">
              <a:lnSpc>
                <a:spcPct val="90000"/>
              </a:lnSpc>
            </a:pPr>
            <a:r>
              <a:rPr lang="ru-RU" altLang="ru-RU" sz="2100" smtClean="0"/>
              <a:t>Однако возможность обмениваться с магнитными дисками порциями, размеры которых меньше полного объема блока, в настоящее время в файловых системах не используется. </a:t>
            </a:r>
          </a:p>
          <a:p>
            <a:pPr eaLnBrk="1" hangingPunct="1">
              <a:lnSpc>
                <a:spcPct val="90000"/>
              </a:lnSpc>
            </a:pPr>
            <a:r>
              <a:rPr lang="ru-RU" altLang="ru-RU" sz="2100" smtClean="0"/>
              <a:t>Во-первых, считывание или запись только части блока не приводит к существенному выигрышу в суммарном времени обмена. </a:t>
            </a:r>
          </a:p>
          <a:p>
            <a:pPr eaLnBrk="1" hangingPunct="1">
              <a:lnSpc>
                <a:spcPct val="90000"/>
              </a:lnSpc>
            </a:pPr>
            <a:endParaRPr lang="ru-RU" altLang="ru-RU" sz="21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C529D1DE-82DF-4358-A88D-24A140B6AA77}"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dirty="0" smtClean="0"/>
              <a:t>Назначение технологии БД</a:t>
            </a:r>
            <a:endParaRPr lang="ru-RU" altLang="en-US" dirty="0"/>
          </a:p>
        </p:txBody>
      </p:sp>
      <p:sp>
        <p:nvSpPr>
          <p:cNvPr id="6" name="Номер слайда 5"/>
          <p:cNvSpPr>
            <a:spLocks noGrp="1"/>
          </p:cNvSpPr>
          <p:nvPr>
            <p:ph type="sldNum" sz="quarter" idx="12"/>
          </p:nvPr>
        </p:nvSpPr>
        <p:spPr/>
        <p:txBody>
          <a:bodyPr/>
          <a:lstStyle/>
          <a:p>
            <a:pPr>
              <a:defRPr/>
            </a:pPr>
            <a:fld id="{51CF7CEA-D817-4378-B938-4C2F10AF65AB}" type="slidenum">
              <a:rPr lang="ru-RU" altLang="en-US"/>
              <a:pPr>
                <a:defRPr/>
              </a:pPr>
              <a:t>2</a:t>
            </a:fld>
            <a:endParaRPr lang="ru-RU" altLang="en-US"/>
          </a:p>
        </p:txBody>
      </p:sp>
      <p:sp>
        <p:nvSpPr>
          <p:cNvPr id="6149" name="Rectangle 2"/>
          <p:cNvSpPr>
            <a:spLocks noGrp="1" noChangeArrowheads="1"/>
          </p:cNvSpPr>
          <p:nvPr>
            <p:ph type="title"/>
          </p:nvPr>
        </p:nvSpPr>
        <p:spPr/>
        <p:txBody>
          <a:bodyPr/>
          <a:lstStyle/>
          <a:p>
            <a:pPr eaLnBrk="1" hangingPunct="1"/>
            <a:r>
              <a:rPr lang="ru-RU" altLang="ru-RU" smtClean="0"/>
              <a:t>План (1) </a:t>
            </a:r>
          </a:p>
        </p:txBody>
      </p:sp>
      <p:sp>
        <p:nvSpPr>
          <p:cNvPr id="6150" name="Rectangle 3"/>
          <p:cNvSpPr>
            <a:spLocks noGrp="1" noChangeArrowheads="1"/>
          </p:cNvSpPr>
          <p:nvPr>
            <p:ph type="body" idx="1"/>
          </p:nvPr>
        </p:nvSpPr>
        <p:spPr/>
        <p:txBody>
          <a:bodyPr/>
          <a:lstStyle/>
          <a:p>
            <a:pPr eaLnBrk="1" hangingPunct="1"/>
            <a:r>
              <a:rPr lang="ru-RU" altLang="ru-RU" smtClean="0"/>
              <a:t>Информационные системы и устройства внешней памяти</a:t>
            </a:r>
          </a:p>
          <a:p>
            <a:pPr eaLnBrk="1" hangingPunct="1"/>
            <a:r>
              <a:rPr lang="ru-RU" altLang="ru-RU" smtClean="0"/>
              <a:t>Файловые системы</a:t>
            </a:r>
          </a:p>
          <a:p>
            <a:pPr lvl="1" eaLnBrk="1" hangingPunct="1">
              <a:buFont typeface="Wingdings" panose="05000000000000000000" pitchFamily="2" charset="2"/>
              <a:buChar char="Ø"/>
            </a:pPr>
            <a:r>
              <a:rPr lang="ru-RU" altLang="ru-RU" sz="2400" smtClean="0"/>
              <a:t>Структуры файлов</a:t>
            </a:r>
          </a:p>
          <a:p>
            <a:pPr lvl="1" eaLnBrk="1" hangingPunct="1">
              <a:buFont typeface="Wingdings" panose="05000000000000000000" pitchFamily="2" charset="2"/>
              <a:buChar char="Ø"/>
            </a:pPr>
            <a:r>
              <a:rPr lang="ru-RU" altLang="ru-RU" sz="2400" smtClean="0"/>
              <a:t>Логическая структура файловых систем и именование файлов</a:t>
            </a:r>
          </a:p>
          <a:p>
            <a:pPr lvl="1" eaLnBrk="1" hangingPunct="1">
              <a:buFont typeface="Wingdings" panose="05000000000000000000" pitchFamily="2" charset="2"/>
              <a:buChar char="Ø"/>
            </a:pPr>
            <a:r>
              <a:rPr lang="ru-RU" altLang="ru-RU" sz="2400" smtClean="0"/>
              <a:t>Авторизация доступа к файлам </a:t>
            </a:r>
          </a:p>
          <a:p>
            <a:pPr lvl="1" eaLnBrk="1" hangingPunct="1">
              <a:buFont typeface="Wingdings" panose="05000000000000000000" pitchFamily="2" charset="2"/>
              <a:buChar char="Ø"/>
            </a:pPr>
            <a:r>
              <a:rPr lang="ru-RU" altLang="ru-RU" sz="2400" smtClean="0"/>
              <a:t>Синхронизация многопользовательского доступа</a:t>
            </a:r>
          </a:p>
          <a:p>
            <a:pPr lvl="1" eaLnBrk="1" hangingPunct="1">
              <a:buFont typeface="Wingdings" panose="05000000000000000000" pitchFamily="2" charset="2"/>
              <a:buChar char="Ø"/>
            </a:pPr>
            <a:r>
              <a:rPr lang="ru-RU" altLang="ru-RU" sz="2400" smtClean="0"/>
              <a:t>Области разумного применения файлов</a:t>
            </a:r>
            <a:r>
              <a:rPr lang="ru-RU" altLang="ru-RU" smtClean="0"/>
              <a:t>  </a:t>
            </a:r>
            <a:r>
              <a:rPr lang="ru-RU" altLang="ru-RU" sz="240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71AF628D-08B2-4B08-8F65-FBDDC96611BB}"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DAD10E89-0FAA-4AF5-94CE-55A7C24BFEB7}" type="slidenum">
              <a:rPr lang="ru-RU" altLang="en-US"/>
              <a:pPr>
                <a:defRPr/>
              </a:pPr>
              <a:t>20</a:t>
            </a:fld>
            <a:endParaRPr lang="ru-RU" altLang="en-US"/>
          </a:p>
        </p:txBody>
      </p:sp>
      <p:sp>
        <p:nvSpPr>
          <p:cNvPr id="24581" name="Rectangle 2"/>
          <p:cNvSpPr>
            <a:spLocks noGrp="1" noChangeArrowheads="1"/>
          </p:cNvSpPr>
          <p:nvPr>
            <p:ph type="title"/>
          </p:nvPr>
        </p:nvSpPr>
        <p:spPr/>
        <p:txBody>
          <a:bodyPr/>
          <a:lstStyle/>
          <a:p>
            <a:pPr eaLnBrk="1" hangingPunct="1"/>
            <a:r>
              <a:rPr lang="ru-RU" altLang="ru-RU" sz="3800" smtClean="0"/>
              <a:t>Файловые системы (6)</a:t>
            </a:r>
            <a:br>
              <a:rPr lang="ru-RU" altLang="ru-RU" sz="3800" smtClean="0"/>
            </a:br>
            <a:r>
              <a:rPr lang="ru-RU" altLang="ru-RU" sz="3200" smtClean="0"/>
              <a:t>Структуры файлов (2)</a:t>
            </a:r>
          </a:p>
        </p:txBody>
      </p:sp>
      <p:sp>
        <p:nvSpPr>
          <p:cNvPr id="24582" name="Rectangle 3"/>
          <p:cNvSpPr>
            <a:spLocks noGrp="1" noChangeArrowheads="1"/>
          </p:cNvSpPr>
          <p:nvPr>
            <p:ph type="body" idx="1"/>
          </p:nvPr>
        </p:nvSpPr>
        <p:spPr/>
        <p:txBody>
          <a:bodyPr/>
          <a:lstStyle/>
          <a:p>
            <a:pPr eaLnBrk="1" hangingPunct="1">
              <a:lnSpc>
                <a:spcPct val="80000"/>
              </a:lnSpc>
            </a:pPr>
            <a:r>
              <a:rPr lang="ru-RU" altLang="ru-RU" sz="1900" smtClean="0"/>
              <a:t>Во-вторых, для работы с частями блоков ФС должна обеспечить буферы оперативной памяти соответствующего размера, что существенно усложняет распределение основной памяти. </a:t>
            </a:r>
          </a:p>
          <a:p>
            <a:pPr eaLnBrk="1" hangingPunct="1">
              <a:lnSpc>
                <a:spcPct val="80000"/>
              </a:lnSpc>
            </a:pPr>
            <a:r>
              <a:rPr lang="ru-RU" altLang="ru-RU" sz="1900" smtClean="0"/>
              <a:t>Алгоритмы распределения памяти порциями произвольного размера плохи тем, что любой из них рано или поздно приводит к </a:t>
            </a:r>
            <a:r>
              <a:rPr lang="ru-RU" altLang="ru-RU" sz="1900" i="1" smtClean="0"/>
              <a:t>внешней фрагментации </a:t>
            </a:r>
            <a:r>
              <a:rPr lang="ru-RU" altLang="ru-RU" sz="1900" smtClean="0"/>
              <a:t>памяти. </a:t>
            </a:r>
          </a:p>
          <a:p>
            <a:pPr eaLnBrk="1" hangingPunct="1">
              <a:lnSpc>
                <a:spcPct val="80000"/>
              </a:lnSpc>
            </a:pPr>
            <a:r>
              <a:rPr lang="ru-RU" altLang="ru-RU" sz="1900" smtClean="0"/>
              <a:t>В памяти образуется большое число мелких свободных фрагментов. </a:t>
            </a:r>
          </a:p>
          <a:p>
            <a:pPr eaLnBrk="1" hangingPunct="1">
              <a:lnSpc>
                <a:spcPct val="80000"/>
              </a:lnSpc>
            </a:pPr>
            <a:r>
              <a:rPr lang="ru-RU" altLang="ru-RU" sz="1900" smtClean="0"/>
              <a:t>Их совокупный размер может быть больше размера любого требуемого буфера, но его можно выделить, только если произвести сжатие памяти, т. е. подвижку всех занятых фрагментов таким образом, чтобы они располагались вплотную один к другому. </a:t>
            </a:r>
          </a:p>
          <a:p>
            <a:pPr eaLnBrk="1" hangingPunct="1">
              <a:lnSpc>
                <a:spcPct val="80000"/>
              </a:lnSpc>
            </a:pPr>
            <a:r>
              <a:rPr lang="ru-RU" altLang="ru-RU" sz="1900" smtClean="0"/>
              <a:t>Во время выполнения операции сжатия памяти нужно приостановить выполнение обменов, а сама эта операция занимает много времени. </a:t>
            </a:r>
          </a:p>
          <a:p>
            <a:pPr eaLnBrk="1" hangingPunct="1">
              <a:lnSpc>
                <a:spcPct val="80000"/>
              </a:lnSpc>
            </a:pPr>
            <a:endParaRPr lang="ru-RU" altLang="ru-RU" sz="19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Дата 3"/>
          <p:cNvSpPr>
            <a:spLocks noGrp="1"/>
          </p:cNvSpPr>
          <p:nvPr>
            <p:ph type="dt" sz="quarter" idx="10"/>
          </p:nvPr>
        </p:nvSpPr>
        <p:spPr/>
        <p:txBody>
          <a:bodyPr/>
          <a:lstStyle/>
          <a:p>
            <a:pPr>
              <a:defRPr/>
            </a:pPr>
            <a:fld id="{6FD573BE-4D6F-40E6-B9B1-586B6E441AFF}" type="datetime1">
              <a:rPr lang="ru-RU" altLang="en-US" smtClean="0"/>
              <a:t>18.09.2019</a:t>
            </a:fld>
            <a:endParaRPr lang="ru-RU" altLang="en-US"/>
          </a:p>
        </p:txBody>
      </p:sp>
      <p:sp>
        <p:nvSpPr>
          <p:cNvPr id="6"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7" name="Номер слайда 5"/>
          <p:cNvSpPr>
            <a:spLocks noGrp="1"/>
          </p:cNvSpPr>
          <p:nvPr>
            <p:ph type="sldNum" sz="quarter" idx="12"/>
          </p:nvPr>
        </p:nvSpPr>
        <p:spPr/>
        <p:txBody>
          <a:bodyPr/>
          <a:lstStyle/>
          <a:p>
            <a:pPr>
              <a:defRPr/>
            </a:pPr>
            <a:fld id="{74BAC362-C8DC-46E9-9542-6F20646636D1}" type="slidenum">
              <a:rPr lang="ru-RU" altLang="en-US"/>
              <a:pPr>
                <a:defRPr/>
              </a:pPr>
              <a:t>21</a:t>
            </a:fld>
            <a:endParaRPr lang="ru-RU" altLang="en-US"/>
          </a:p>
        </p:txBody>
      </p:sp>
      <p:sp>
        <p:nvSpPr>
          <p:cNvPr id="25605" name="Rectangle 2"/>
          <p:cNvSpPr>
            <a:spLocks noGrp="1" noChangeArrowheads="1"/>
          </p:cNvSpPr>
          <p:nvPr>
            <p:ph type="title"/>
          </p:nvPr>
        </p:nvSpPr>
        <p:spPr/>
        <p:txBody>
          <a:bodyPr/>
          <a:lstStyle/>
          <a:p>
            <a:pPr eaLnBrk="1" hangingPunct="1"/>
            <a:r>
              <a:rPr lang="ru-RU" altLang="ru-RU" sz="3800" smtClean="0"/>
              <a:t>Файловые системы (7)</a:t>
            </a:r>
            <a:br>
              <a:rPr lang="ru-RU" altLang="ru-RU" sz="3800" smtClean="0"/>
            </a:br>
            <a:r>
              <a:rPr lang="ru-RU" altLang="ru-RU" sz="3200" smtClean="0"/>
              <a:t>Структуры файлов (3)</a:t>
            </a:r>
          </a:p>
        </p:txBody>
      </p:sp>
      <p:sp>
        <p:nvSpPr>
          <p:cNvPr id="25606" name="Rectangle 3"/>
          <p:cNvSpPr>
            <a:spLocks noGrp="1" noChangeArrowheads="1"/>
          </p:cNvSpPr>
          <p:nvPr>
            <p:ph type="body" idx="1"/>
          </p:nvPr>
        </p:nvSpPr>
        <p:spPr/>
        <p:txBody>
          <a:bodyPr/>
          <a:lstStyle/>
          <a:p>
            <a:pPr eaLnBrk="1" hangingPunct="1">
              <a:lnSpc>
                <a:spcPct val="80000"/>
              </a:lnSpc>
            </a:pPr>
            <a:r>
              <a:rPr lang="ru-RU" altLang="ru-RU" sz="1900" smtClean="0"/>
              <a:t>Поэтому во всех современных ФС явно или неявно выделяется уровень, обеспечивающий работу с </a:t>
            </a:r>
            <a:r>
              <a:rPr lang="ru-RU" altLang="ru-RU" sz="1900" i="1" smtClean="0"/>
              <a:t>базовыми файлами</a:t>
            </a:r>
            <a:r>
              <a:rPr lang="ru-RU" altLang="ru-RU" sz="1900" smtClean="0"/>
              <a:t>, которые представляют собой наборы блоков, последовательно нумеруемых в адресном пространстве файла и </a:t>
            </a:r>
            <a:br>
              <a:rPr lang="ru-RU" altLang="ru-RU" sz="1900" smtClean="0"/>
            </a:br>
            <a:r>
              <a:rPr lang="ru-RU" altLang="ru-RU" sz="1900" smtClean="0"/>
              <a:t>отображаемых на физические </a:t>
            </a:r>
            <a:br>
              <a:rPr lang="ru-RU" altLang="ru-RU" sz="1900" smtClean="0"/>
            </a:br>
            <a:r>
              <a:rPr lang="ru-RU" altLang="ru-RU" sz="1900" smtClean="0"/>
              <a:t>блоки диска. </a:t>
            </a:r>
          </a:p>
          <a:p>
            <a:pPr eaLnBrk="1" hangingPunct="1">
              <a:lnSpc>
                <a:spcPct val="80000"/>
              </a:lnSpc>
            </a:pPr>
            <a:r>
              <a:rPr lang="ru-RU" altLang="ru-RU" sz="1900" smtClean="0"/>
              <a:t>Размер логического блока файла </a:t>
            </a:r>
            <a:br>
              <a:rPr lang="ru-RU" altLang="ru-RU" sz="1900" smtClean="0"/>
            </a:br>
            <a:r>
              <a:rPr lang="ru-RU" altLang="ru-RU" sz="1900" smtClean="0"/>
              <a:t>совпадает с размером физического </a:t>
            </a:r>
            <a:br>
              <a:rPr lang="ru-RU" altLang="ru-RU" sz="1900" smtClean="0"/>
            </a:br>
            <a:r>
              <a:rPr lang="ru-RU" altLang="ru-RU" sz="1900" smtClean="0"/>
              <a:t>блока диска или кратен ему; </a:t>
            </a:r>
          </a:p>
          <a:p>
            <a:pPr lvl="1" eaLnBrk="1" hangingPunct="1">
              <a:lnSpc>
                <a:spcPct val="80000"/>
              </a:lnSpc>
              <a:buFont typeface="Wingdings" panose="05000000000000000000" pitchFamily="2" charset="2"/>
              <a:buChar char="Ø"/>
            </a:pPr>
            <a:r>
              <a:rPr lang="ru-RU" altLang="ru-RU" sz="1700" smtClean="0"/>
              <a:t>обычно размер логического блока </a:t>
            </a:r>
            <a:br>
              <a:rPr lang="ru-RU" altLang="ru-RU" sz="1700" smtClean="0"/>
            </a:br>
            <a:r>
              <a:rPr lang="ru-RU" altLang="ru-RU" sz="1700" smtClean="0"/>
              <a:t>выбирается равным размеру страницы </a:t>
            </a:r>
            <a:br>
              <a:rPr lang="ru-RU" altLang="ru-RU" sz="1700" smtClean="0"/>
            </a:br>
            <a:r>
              <a:rPr lang="ru-RU" altLang="ru-RU" sz="1700" smtClean="0"/>
              <a:t>виртуальной памяти, поддерживаемой </a:t>
            </a:r>
            <a:br>
              <a:rPr lang="ru-RU" altLang="ru-RU" sz="1700" smtClean="0"/>
            </a:br>
            <a:r>
              <a:rPr lang="ru-RU" altLang="ru-RU" sz="1700" smtClean="0"/>
              <a:t>аппаратурой компьютера совместно с </a:t>
            </a:r>
            <a:br>
              <a:rPr lang="ru-RU" altLang="ru-RU" sz="1700" smtClean="0"/>
            </a:br>
            <a:r>
              <a:rPr lang="ru-RU" altLang="ru-RU" sz="1700" smtClean="0"/>
              <a:t>операционной системой. </a:t>
            </a:r>
          </a:p>
          <a:p>
            <a:pPr eaLnBrk="1" hangingPunct="1">
              <a:lnSpc>
                <a:spcPct val="80000"/>
              </a:lnSpc>
            </a:pPr>
            <a:r>
              <a:rPr lang="ru-RU" altLang="ru-RU" sz="1900" smtClean="0"/>
              <a:t>В некоторых ФС базовый уровень был доступен пользователю, но чаще он прикрывался некоторым более высоким уровнем, стандартным для пользователей. </a:t>
            </a:r>
          </a:p>
        </p:txBody>
      </p:sp>
      <p:pic>
        <p:nvPicPr>
          <p:cNvPr id="25607" name="Picture 5" descr="Базовый_файл"/>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2725" y="2636838"/>
            <a:ext cx="3368675" cy="2257425"/>
          </a:xfrm>
          <a:prstGeom prst="rect">
            <a:avLst/>
          </a:prstGeom>
          <a:noFill/>
          <a:ln w="31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7DD4FA7A-CB20-4EF0-8B9F-E4CA74DDA369}"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DB913737-182E-4EA2-87BC-64D06075F2FA}" type="slidenum">
              <a:rPr lang="ru-RU" altLang="en-US"/>
              <a:pPr>
                <a:defRPr/>
              </a:pPr>
              <a:t>22</a:t>
            </a:fld>
            <a:endParaRPr lang="ru-RU" altLang="en-US"/>
          </a:p>
        </p:txBody>
      </p:sp>
      <p:sp>
        <p:nvSpPr>
          <p:cNvPr id="26629" name="Rectangle 2"/>
          <p:cNvSpPr>
            <a:spLocks noGrp="1" noChangeArrowheads="1"/>
          </p:cNvSpPr>
          <p:nvPr>
            <p:ph type="title"/>
          </p:nvPr>
        </p:nvSpPr>
        <p:spPr/>
        <p:txBody>
          <a:bodyPr/>
          <a:lstStyle/>
          <a:p>
            <a:pPr eaLnBrk="1" hangingPunct="1"/>
            <a:r>
              <a:rPr lang="ru-RU" altLang="ru-RU" sz="3800" smtClean="0"/>
              <a:t>Файловые системы (8)</a:t>
            </a:r>
            <a:br>
              <a:rPr lang="ru-RU" altLang="ru-RU" sz="3800" smtClean="0"/>
            </a:br>
            <a:r>
              <a:rPr lang="ru-RU" altLang="ru-RU" sz="3200" smtClean="0"/>
              <a:t>Структуры файлов (4)</a:t>
            </a:r>
          </a:p>
        </p:txBody>
      </p:sp>
      <p:sp>
        <p:nvSpPr>
          <p:cNvPr id="26630" name="Rectangle 3"/>
          <p:cNvSpPr>
            <a:spLocks noGrp="1" noChangeArrowheads="1"/>
          </p:cNvSpPr>
          <p:nvPr>
            <p:ph type="body" idx="1"/>
          </p:nvPr>
        </p:nvSpPr>
        <p:spPr/>
        <p:txBody>
          <a:bodyPr/>
          <a:lstStyle/>
          <a:p>
            <a:pPr eaLnBrk="1" hangingPunct="1"/>
            <a:r>
              <a:rPr lang="ru-RU" altLang="ru-RU" sz="2600" smtClean="0"/>
              <a:t>Исторически существует два основных подхода.</a:t>
            </a:r>
          </a:p>
          <a:p>
            <a:pPr eaLnBrk="1" hangingPunct="1"/>
            <a:r>
              <a:rPr lang="ru-RU" altLang="ru-RU" sz="2600" smtClean="0"/>
              <a:t>При первом подходе, свойственном, например, ФС операционной системы компании </a:t>
            </a:r>
            <a:r>
              <a:rPr lang="en-US" altLang="ru-RU" sz="2600" smtClean="0"/>
              <a:t>Hewlett</a:t>
            </a:r>
            <a:r>
              <a:rPr lang="ru-RU" altLang="ru-RU" sz="2600" smtClean="0"/>
              <a:t>-</a:t>
            </a:r>
            <a:r>
              <a:rPr lang="en-US" altLang="ru-RU" sz="2600" smtClean="0"/>
              <a:t>Packard Open</a:t>
            </a:r>
            <a:r>
              <a:rPr lang="ru-RU" altLang="ru-RU" sz="2600" smtClean="0"/>
              <a:t>VMS, пользователи представляют файл как последовательность записей. </a:t>
            </a:r>
          </a:p>
          <a:p>
            <a:pPr eaLnBrk="1" hangingPunct="1"/>
            <a:r>
              <a:rPr lang="ru-RU" altLang="ru-RU" sz="2600" smtClean="0"/>
              <a:t>Каждая запись – это последовательность байтов, имеющая постоянный или переменный размер.</a:t>
            </a:r>
          </a:p>
          <a:p>
            <a:pPr eaLnBrk="1" hangingPunct="1"/>
            <a:r>
              <a:rPr lang="ru-RU" altLang="ru-RU" sz="2600" smtClean="0"/>
              <a:t>Можно читать или писать записи последовательно либо позиционировать файл на запись с указанным номером.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70ABB3BE-F396-483A-9925-E8C69179D2AE}"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1AADF06F-1958-4243-9CB6-52D28F5F0C30}" type="slidenum">
              <a:rPr lang="ru-RU" altLang="en-US"/>
              <a:pPr>
                <a:defRPr/>
              </a:pPr>
              <a:t>23</a:t>
            </a:fld>
            <a:endParaRPr lang="ru-RU" altLang="en-US"/>
          </a:p>
        </p:txBody>
      </p:sp>
      <p:sp>
        <p:nvSpPr>
          <p:cNvPr id="27653" name="Rectangle 2"/>
          <p:cNvSpPr>
            <a:spLocks noGrp="1" noChangeArrowheads="1"/>
          </p:cNvSpPr>
          <p:nvPr>
            <p:ph type="title"/>
          </p:nvPr>
        </p:nvSpPr>
        <p:spPr/>
        <p:txBody>
          <a:bodyPr/>
          <a:lstStyle/>
          <a:p>
            <a:pPr eaLnBrk="1" hangingPunct="1"/>
            <a:r>
              <a:rPr lang="ru-RU" altLang="ru-RU" sz="3800" smtClean="0"/>
              <a:t>Файловые системы (9)</a:t>
            </a:r>
            <a:br>
              <a:rPr lang="ru-RU" altLang="ru-RU" sz="3800" smtClean="0"/>
            </a:br>
            <a:r>
              <a:rPr lang="ru-RU" altLang="ru-RU" sz="3200" smtClean="0"/>
              <a:t>Структуры файлов (5)</a:t>
            </a:r>
          </a:p>
        </p:txBody>
      </p:sp>
      <p:sp>
        <p:nvSpPr>
          <p:cNvPr id="27654" name="Rectangle 3"/>
          <p:cNvSpPr>
            <a:spLocks noGrp="1" noChangeArrowheads="1"/>
          </p:cNvSpPr>
          <p:nvPr>
            <p:ph type="body" idx="1"/>
          </p:nvPr>
        </p:nvSpPr>
        <p:spPr/>
        <p:txBody>
          <a:bodyPr/>
          <a:lstStyle/>
          <a:p>
            <a:pPr eaLnBrk="1" hangingPunct="1">
              <a:lnSpc>
                <a:spcPct val="90000"/>
              </a:lnSpc>
            </a:pPr>
            <a:r>
              <a:rPr lang="ru-RU" altLang="ru-RU" sz="2100" smtClean="0"/>
              <a:t>В некоторых ФС допускается структуризация записей на поля и объявление указываемых полей ключами записи. </a:t>
            </a:r>
          </a:p>
          <a:p>
            <a:pPr eaLnBrk="1" hangingPunct="1">
              <a:lnSpc>
                <a:spcPct val="90000"/>
              </a:lnSpc>
            </a:pPr>
            <a:r>
              <a:rPr lang="ru-RU" altLang="ru-RU" sz="2100" smtClean="0"/>
              <a:t>В таких ФС можно потребовать выборку записи из файла по ее заданному ключу. </a:t>
            </a:r>
          </a:p>
          <a:p>
            <a:pPr eaLnBrk="1" hangingPunct="1">
              <a:lnSpc>
                <a:spcPct val="90000"/>
              </a:lnSpc>
            </a:pPr>
            <a:r>
              <a:rPr lang="ru-RU" altLang="ru-RU" sz="2100" smtClean="0"/>
              <a:t>В этом случае ФС поддерживает в том же (или другом, служебном) базовом файле дополнительные, невидимые пользователю, служебные структуры данных.</a:t>
            </a:r>
          </a:p>
          <a:p>
            <a:pPr eaLnBrk="1" hangingPunct="1">
              <a:lnSpc>
                <a:spcPct val="90000"/>
              </a:lnSpc>
            </a:pPr>
            <a:r>
              <a:rPr lang="ru-RU" altLang="ru-RU" sz="2100" smtClean="0"/>
              <a:t>Распространенные способы организации ключевых файлов основываются на технике хэширования и B-деревьев.</a:t>
            </a:r>
          </a:p>
          <a:p>
            <a:pPr eaLnBrk="1" hangingPunct="1">
              <a:lnSpc>
                <a:spcPct val="90000"/>
              </a:lnSpc>
            </a:pPr>
            <a:r>
              <a:rPr lang="ru-RU" altLang="ru-RU" sz="2100" smtClean="0"/>
              <a:t>Существуют и многоключевые способы организации файлов (у одного файла объявляется несколько ключей, и можно выбирать записи по значению каждого ключа).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324DA23C-694A-48AD-86FB-D6AB9FE7A03E}"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35A67B50-D8EA-45E6-9E7F-8F5984D4B601}" type="slidenum">
              <a:rPr lang="ru-RU" altLang="en-US"/>
              <a:pPr>
                <a:defRPr/>
              </a:pPr>
              <a:t>24</a:t>
            </a:fld>
            <a:endParaRPr lang="ru-RU" altLang="en-US"/>
          </a:p>
        </p:txBody>
      </p:sp>
      <p:sp>
        <p:nvSpPr>
          <p:cNvPr id="28677" name="Rectangle 2"/>
          <p:cNvSpPr>
            <a:spLocks noGrp="1" noChangeArrowheads="1"/>
          </p:cNvSpPr>
          <p:nvPr>
            <p:ph type="title"/>
          </p:nvPr>
        </p:nvSpPr>
        <p:spPr/>
        <p:txBody>
          <a:bodyPr/>
          <a:lstStyle/>
          <a:p>
            <a:pPr eaLnBrk="1" hangingPunct="1"/>
            <a:r>
              <a:rPr lang="ru-RU" altLang="ru-RU" sz="3800" smtClean="0"/>
              <a:t>Файловые системы (10)</a:t>
            </a:r>
            <a:br>
              <a:rPr lang="ru-RU" altLang="ru-RU" sz="3800" smtClean="0"/>
            </a:br>
            <a:r>
              <a:rPr lang="ru-RU" altLang="ru-RU" sz="3200" smtClean="0"/>
              <a:t>Структуры файлов (6)</a:t>
            </a:r>
          </a:p>
        </p:txBody>
      </p:sp>
      <p:sp>
        <p:nvSpPr>
          <p:cNvPr id="28678" name="Rectangle 3"/>
          <p:cNvSpPr>
            <a:spLocks noGrp="1" noChangeArrowheads="1"/>
          </p:cNvSpPr>
          <p:nvPr>
            <p:ph type="body" idx="1"/>
          </p:nvPr>
        </p:nvSpPr>
        <p:spPr/>
        <p:txBody>
          <a:bodyPr/>
          <a:lstStyle/>
          <a:p>
            <a:pPr eaLnBrk="1" hangingPunct="1">
              <a:lnSpc>
                <a:spcPct val="80000"/>
              </a:lnSpc>
            </a:pPr>
            <a:r>
              <a:rPr lang="ru-RU" altLang="ru-RU" sz="1900" smtClean="0"/>
              <a:t>Второй подход, получивший распространение вместе с операционной системой UNIX, состоит в том, что любой файл представляется как непрерывная последовательность байтов. </a:t>
            </a:r>
          </a:p>
          <a:p>
            <a:pPr eaLnBrk="1" hangingPunct="1">
              <a:lnSpc>
                <a:spcPct val="80000"/>
              </a:lnSpc>
            </a:pPr>
            <a:r>
              <a:rPr lang="ru-RU" altLang="ru-RU" sz="1900" smtClean="0"/>
              <a:t>Из файла можно прочитать указанное число байтов, либо начиная с его начала, либо предварительно выполнив его позиционирование на байт с указанным номером. </a:t>
            </a:r>
          </a:p>
          <a:p>
            <a:pPr eaLnBrk="1" hangingPunct="1">
              <a:lnSpc>
                <a:spcPct val="80000"/>
              </a:lnSpc>
            </a:pPr>
            <a:r>
              <a:rPr lang="ru-RU" altLang="ru-RU" sz="1900" smtClean="0"/>
              <a:t>Аналогично, можно записать указанное число байтов либо в конец файла, либо предварительно выполнив позиционирование файла.</a:t>
            </a:r>
          </a:p>
          <a:p>
            <a:pPr eaLnBrk="1" hangingPunct="1">
              <a:lnSpc>
                <a:spcPct val="80000"/>
              </a:lnSpc>
            </a:pPr>
            <a:r>
              <a:rPr lang="ru-RU" altLang="ru-RU" sz="1900" smtClean="0"/>
              <a:t>Тем не менее, скрытым от пользователя, но существующим во всех разновидностях ФС ОС UNIX является базовое блочное представление файла. </a:t>
            </a:r>
          </a:p>
          <a:p>
            <a:pPr eaLnBrk="1" hangingPunct="1">
              <a:lnSpc>
                <a:spcPct val="80000"/>
              </a:lnSpc>
            </a:pPr>
            <a:r>
              <a:rPr lang="ru-RU" altLang="ru-RU" sz="1900" smtClean="0"/>
              <a:t>Конечно, в обоих случаях можно обеспечить набор преобразующих функций, приводящих представление файла к другому виду.</a:t>
            </a:r>
          </a:p>
          <a:p>
            <a:pPr eaLnBrk="1" hangingPunct="1">
              <a:lnSpc>
                <a:spcPct val="80000"/>
              </a:lnSpc>
            </a:pPr>
            <a:r>
              <a:rPr lang="ru-RU" altLang="ru-RU" sz="1900" smtClean="0"/>
              <a:t>Примером тому может служить поддержка стандартной ФС UNIX в среде операционной системы </a:t>
            </a:r>
            <a:r>
              <a:rPr lang="en-US" altLang="ru-RU" sz="1900" smtClean="0"/>
              <a:t>OpenVMS</a:t>
            </a:r>
            <a:r>
              <a:rPr lang="ru-RU" altLang="ru-RU" sz="1900" smtClean="0"/>
              <a:t>.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Дата 3"/>
          <p:cNvSpPr>
            <a:spLocks noGrp="1"/>
          </p:cNvSpPr>
          <p:nvPr>
            <p:ph type="dt" sz="quarter" idx="10"/>
          </p:nvPr>
        </p:nvSpPr>
        <p:spPr/>
        <p:txBody>
          <a:bodyPr/>
          <a:lstStyle/>
          <a:p>
            <a:pPr>
              <a:defRPr/>
            </a:pPr>
            <a:fld id="{C9368B24-E392-436D-806C-281B85F79CE3}" type="datetime1">
              <a:rPr lang="ru-RU" altLang="en-US" smtClean="0"/>
              <a:t>18.09.2019</a:t>
            </a:fld>
            <a:endParaRPr lang="ru-RU" altLang="en-US"/>
          </a:p>
        </p:txBody>
      </p:sp>
      <p:sp>
        <p:nvSpPr>
          <p:cNvPr id="6"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7" name="Номер слайда 5"/>
          <p:cNvSpPr>
            <a:spLocks noGrp="1"/>
          </p:cNvSpPr>
          <p:nvPr>
            <p:ph type="sldNum" sz="quarter" idx="12"/>
          </p:nvPr>
        </p:nvSpPr>
        <p:spPr/>
        <p:txBody>
          <a:bodyPr/>
          <a:lstStyle/>
          <a:p>
            <a:pPr>
              <a:defRPr/>
            </a:pPr>
            <a:fld id="{6554565D-5096-4980-A2C3-8D0A14CF090A}" type="slidenum">
              <a:rPr lang="ru-RU" altLang="en-US"/>
              <a:pPr>
                <a:defRPr/>
              </a:pPr>
              <a:t>25</a:t>
            </a:fld>
            <a:endParaRPr lang="ru-RU" altLang="en-US"/>
          </a:p>
        </p:txBody>
      </p:sp>
      <p:sp>
        <p:nvSpPr>
          <p:cNvPr id="29701" name="Rectangle 2"/>
          <p:cNvSpPr>
            <a:spLocks noGrp="1" noChangeArrowheads="1"/>
          </p:cNvSpPr>
          <p:nvPr>
            <p:ph type="title"/>
          </p:nvPr>
        </p:nvSpPr>
        <p:spPr/>
        <p:txBody>
          <a:bodyPr/>
          <a:lstStyle/>
          <a:p>
            <a:pPr eaLnBrk="1" hangingPunct="1"/>
            <a:r>
              <a:rPr lang="ru-RU" altLang="ru-RU" sz="3800" smtClean="0"/>
              <a:t>Файловые системы (11)</a:t>
            </a:r>
            <a:br>
              <a:rPr lang="ru-RU" altLang="ru-RU" sz="3800" smtClean="0"/>
            </a:br>
            <a:r>
              <a:rPr lang="ru-RU" altLang="ru-RU" sz="2400" smtClean="0"/>
              <a:t>Логическая структура ФС и именование файлов (1)</a:t>
            </a:r>
          </a:p>
        </p:txBody>
      </p:sp>
      <p:sp>
        <p:nvSpPr>
          <p:cNvPr id="29702" name="Rectangle 3"/>
          <p:cNvSpPr>
            <a:spLocks noGrp="1" noChangeArrowheads="1"/>
          </p:cNvSpPr>
          <p:nvPr>
            <p:ph type="body" idx="1"/>
          </p:nvPr>
        </p:nvSpPr>
        <p:spPr/>
        <p:txBody>
          <a:bodyPr/>
          <a:lstStyle/>
          <a:p>
            <a:pPr eaLnBrk="1" hangingPunct="1">
              <a:lnSpc>
                <a:spcPct val="80000"/>
              </a:lnSpc>
            </a:pPr>
            <a:r>
              <a:rPr lang="ru-RU" altLang="ru-RU" sz="1700" smtClean="0"/>
              <a:t>Во всех современных файловых системах</a:t>
            </a:r>
            <a:br>
              <a:rPr lang="ru-RU" altLang="ru-RU" sz="1700" smtClean="0"/>
            </a:br>
            <a:r>
              <a:rPr lang="ru-RU" altLang="ru-RU" sz="1700" smtClean="0"/>
              <a:t>обеспечивается многоуровневое </a:t>
            </a:r>
            <a:br>
              <a:rPr lang="ru-RU" altLang="ru-RU" sz="1700" smtClean="0"/>
            </a:br>
            <a:r>
              <a:rPr lang="ru-RU" altLang="ru-RU" sz="1700" smtClean="0"/>
              <a:t>именование файлов за счет наличия </a:t>
            </a:r>
            <a:br>
              <a:rPr lang="ru-RU" altLang="ru-RU" sz="1700" smtClean="0"/>
            </a:br>
            <a:r>
              <a:rPr lang="ru-RU" altLang="ru-RU" sz="1700" smtClean="0"/>
              <a:t>во внешней памяти каталогов – </a:t>
            </a:r>
            <a:br>
              <a:rPr lang="ru-RU" altLang="ru-RU" sz="1700" smtClean="0"/>
            </a:br>
            <a:r>
              <a:rPr lang="ru-RU" altLang="ru-RU" sz="1700" smtClean="0"/>
              <a:t>дополнительных файлов со </a:t>
            </a:r>
            <a:br>
              <a:rPr lang="ru-RU" altLang="ru-RU" sz="1700" smtClean="0"/>
            </a:br>
            <a:r>
              <a:rPr lang="ru-RU" altLang="ru-RU" sz="1700" smtClean="0"/>
              <a:t>специальной структурой. </a:t>
            </a:r>
          </a:p>
          <a:p>
            <a:pPr eaLnBrk="1" hangingPunct="1">
              <a:lnSpc>
                <a:spcPct val="80000"/>
              </a:lnSpc>
            </a:pPr>
            <a:r>
              <a:rPr lang="ru-RU" altLang="ru-RU" sz="1700" smtClean="0"/>
              <a:t>Каждый каталог содержит имена каталогов</a:t>
            </a:r>
            <a:br>
              <a:rPr lang="ru-RU" altLang="ru-RU" sz="1700" smtClean="0"/>
            </a:br>
            <a:r>
              <a:rPr lang="ru-RU" altLang="ru-RU" sz="1700" smtClean="0"/>
              <a:t>и/или файлов, хранящихся в данном каталоге. </a:t>
            </a:r>
          </a:p>
          <a:p>
            <a:pPr eaLnBrk="1" hangingPunct="1">
              <a:lnSpc>
                <a:spcPct val="80000"/>
              </a:lnSpc>
            </a:pPr>
            <a:r>
              <a:rPr lang="ru-RU" altLang="ru-RU" sz="1700" smtClean="0"/>
              <a:t>Таким образом, полное имя файла состоит из</a:t>
            </a:r>
            <a:br>
              <a:rPr lang="ru-RU" altLang="ru-RU" sz="1700" smtClean="0"/>
            </a:br>
            <a:r>
              <a:rPr lang="ru-RU" altLang="ru-RU" sz="1700" smtClean="0"/>
              <a:t>списка имен каталогов плюс имя файла в</a:t>
            </a:r>
            <a:br>
              <a:rPr lang="ru-RU" altLang="ru-RU" sz="1700" smtClean="0"/>
            </a:br>
            <a:r>
              <a:rPr lang="ru-RU" altLang="ru-RU" sz="1700" smtClean="0"/>
              <a:t>каталоге, непосредственно содержащем данный файл. </a:t>
            </a:r>
          </a:p>
          <a:p>
            <a:pPr eaLnBrk="1" hangingPunct="1">
              <a:lnSpc>
                <a:spcPct val="80000"/>
              </a:lnSpc>
            </a:pPr>
            <a:r>
              <a:rPr lang="ru-RU" altLang="ru-RU" sz="1700" smtClean="0"/>
              <a:t>Поддержка многоуровневой схемы именования файлов обеспечивает несколько преимуществ, основным из которых является простая и удобная схема логической классификации файлов и генерации их имен. </a:t>
            </a:r>
          </a:p>
          <a:p>
            <a:pPr eaLnBrk="1" hangingPunct="1">
              <a:lnSpc>
                <a:spcPct val="80000"/>
              </a:lnSpc>
            </a:pPr>
            <a:r>
              <a:rPr lang="ru-RU" altLang="ru-RU" sz="1700" smtClean="0"/>
              <a:t>Можно сопоставить каталог или цепочку каталогов с пользователем, подразделением, проектом и т. д. и затем образовывать в этом каталоге файлы или каталоги, не опасаясь коллизий с именами других файлов или каталогов. </a:t>
            </a:r>
          </a:p>
          <a:p>
            <a:pPr eaLnBrk="1" hangingPunct="1">
              <a:lnSpc>
                <a:spcPct val="80000"/>
              </a:lnSpc>
            </a:pPr>
            <a:endParaRPr lang="ru-RU" altLang="ru-RU" sz="1700" smtClean="0"/>
          </a:p>
        </p:txBody>
      </p:sp>
      <p:pic>
        <p:nvPicPr>
          <p:cNvPr id="29703" name="Picture 4" descr="Путевые_имена"/>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24525" y="1628775"/>
            <a:ext cx="2808288" cy="2016125"/>
          </a:xfrm>
          <a:prstGeom prst="rect">
            <a:avLst/>
          </a:prstGeom>
          <a:noFill/>
          <a:ln w="31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839236D8-B83B-4161-880C-76B2C041B583}"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F3338AEE-2B3E-4570-835C-A3FE4ADEC605}" type="slidenum">
              <a:rPr lang="ru-RU" altLang="en-US"/>
              <a:pPr>
                <a:defRPr/>
              </a:pPr>
              <a:t>26</a:t>
            </a:fld>
            <a:endParaRPr lang="ru-RU" altLang="en-US"/>
          </a:p>
        </p:txBody>
      </p:sp>
      <p:sp>
        <p:nvSpPr>
          <p:cNvPr id="30725" name="Rectangle 2"/>
          <p:cNvSpPr>
            <a:spLocks noGrp="1" noChangeArrowheads="1"/>
          </p:cNvSpPr>
          <p:nvPr>
            <p:ph type="title"/>
          </p:nvPr>
        </p:nvSpPr>
        <p:spPr/>
        <p:txBody>
          <a:bodyPr/>
          <a:lstStyle/>
          <a:p>
            <a:pPr eaLnBrk="1" hangingPunct="1"/>
            <a:r>
              <a:rPr lang="ru-RU" altLang="ru-RU" sz="3800" dirty="0" smtClean="0"/>
              <a:t>Файловые системы (12)</a:t>
            </a:r>
            <a:br>
              <a:rPr lang="ru-RU" altLang="ru-RU" sz="3800" dirty="0" smtClean="0"/>
            </a:br>
            <a:r>
              <a:rPr lang="ru-RU" altLang="ru-RU" sz="2400" dirty="0" smtClean="0"/>
              <a:t>Логическая структура ФС и именование файлов (2)</a:t>
            </a:r>
          </a:p>
        </p:txBody>
      </p:sp>
      <p:sp>
        <p:nvSpPr>
          <p:cNvPr id="30726" name="Rectangle 3"/>
          <p:cNvSpPr>
            <a:spLocks noGrp="1" noChangeArrowheads="1"/>
          </p:cNvSpPr>
          <p:nvPr>
            <p:ph type="body" idx="1"/>
          </p:nvPr>
        </p:nvSpPr>
        <p:spPr/>
        <p:txBody>
          <a:bodyPr/>
          <a:lstStyle/>
          <a:p>
            <a:pPr eaLnBrk="1" hangingPunct="1"/>
            <a:r>
              <a:rPr lang="ru-RU" altLang="ru-RU" sz="2600" smtClean="0"/>
              <a:t>Разница между способами именования файлов в разных файловых системах состоит в том, с чего начинается эта цепочка имен. </a:t>
            </a:r>
          </a:p>
          <a:p>
            <a:pPr eaLnBrk="1" hangingPunct="1"/>
            <a:r>
              <a:rPr lang="ru-RU" altLang="ru-RU" sz="2600" smtClean="0"/>
              <a:t>В любом случае первое имя должно соответствовать корневому каталогу файловой системы. </a:t>
            </a:r>
          </a:p>
          <a:p>
            <a:pPr eaLnBrk="1" hangingPunct="1"/>
            <a:r>
              <a:rPr lang="ru-RU" altLang="ru-RU" sz="2600" smtClean="0"/>
              <a:t>Вопрос заключается в том, как сопоставить этому имени корневой каталог – где его искать? </a:t>
            </a:r>
          </a:p>
          <a:p>
            <a:pPr eaLnBrk="1" hangingPunct="1"/>
            <a:r>
              <a:rPr lang="ru-RU" altLang="ru-RU" sz="2600" smtClean="0"/>
              <a:t>В связи с этим имеются два радикально различных подхода.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CD976B76-6068-418F-9C71-EF695DD5C0E8}"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3F6A7685-F1D2-447E-9239-6D2DF33E9448}" type="slidenum">
              <a:rPr lang="ru-RU" altLang="en-US"/>
              <a:pPr>
                <a:defRPr/>
              </a:pPr>
              <a:t>27</a:t>
            </a:fld>
            <a:endParaRPr lang="ru-RU" altLang="en-US"/>
          </a:p>
        </p:txBody>
      </p:sp>
      <p:sp>
        <p:nvSpPr>
          <p:cNvPr id="31749" name="Rectangle 2"/>
          <p:cNvSpPr>
            <a:spLocks noGrp="1" noChangeArrowheads="1"/>
          </p:cNvSpPr>
          <p:nvPr>
            <p:ph type="title"/>
          </p:nvPr>
        </p:nvSpPr>
        <p:spPr/>
        <p:txBody>
          <a:bodyPr/>
          <a:lstStyle/>
          <a:p>
            <a:pPr eaLnBrk="1" hangingPunct="1"/>
            <a:r>
              <a:rPr lang="ru-RU" altLang="ru-RU" sz="3800" smtClean="0"/>
              <a:t>Файловые системы (13)</a:t>
            </a:r>
            <a:br>
              <a:rPr lang="ru-RU" altLang="ru-RU" sz="3800" smtClean="0"/>
            </a:br>
            <a:r>
              <a:rPr lang="ru-RU" altLang="ru-RU" sz="2400" smtClean="0"/>
              <a:t>Логическая структура ФС и именование файлов (3)</a:t>
            </a:r>
          </a:p>
        </p:txBody>
      </p:sp>
      <p:sp>
        <p:nvSpPr>
          <p:cNvPr id="31750" name="Rectangle 3"/>
          <p:cNvSpPr>
            <a:spLocks noGrp="1" noChangeArrowheads="1"/>
          </p:cNvSpPr>
          <p:nvPr>
            <p:ph type="body" idx="1"/>
          </p:nvPr>
        </p:nvSpPr>
        <p:spPr/>
        <p:txBody>
          <a:bodyPr/>
          <a:lstStyle/>
          <a:p>
            <a:pPr eaLnBrk="1" hangingPunct="1">
              <a:lnSpc>
                <a:spcPct val="80000"/>
              </a:lnSpc>
            </a:pPr>
            <a:r>
              <a:rPr lang="ru-RU" altLang="ru-RU" sz="2100" smtClean="0"/>
              <a:t>Во многих системах управления файлами требуется, чтобы каждый архив файлов (полное дерево каталогов) целиком располагался на одном дисковом пакете или логическом диске – разделе физического дискового пакета, логически представляемом в виде отдельного диска с помощью средств операционной системы. </a:t>
            </a:r>
          </a:p>
          <a:p>
            <a:pPr eaLnBrk="1" hangingPunct="1">
              <a:lnSpc>
                <a:spcPct val="80000"/>
              </a:lnSpc>
            </a:pPr>
            <a:r>
              <a:rPr lang="ru-RU" altLang="ru-RU" sz="2100" smtClean="0"/>
              <a:t>В этом случае полное имя файла начинается с имени дискового устройства, на котором установлен соответствующий диск. </a:t>
            </a:r>
          </a:p>
          <a:p>
            <a:pPr eaLnBrk="1" hangingPunct="1">
              <a:lnSpc>
                <a:spcPct val="80000"/>
              </a:lnSpc>
            </a:pPr>
            <a:r>
              <a:rPr lang="ru-RU" altLang="ru-RU" sz="2100" smtClean="0"/>
              <a:t>Такой способ именования использовался в ФС компаний IBM и DEC; очень близки к этому и файловые системы, реализованные в операционных системах семейства Windows компании Microsoft. </a:t>
            </a:r>
          </a:p>
          <a:p>
            <a:pPr eaLnBrk="1" hangingPunct="1">
              <a:lnSpc>
                <a:spcPct val="80000"/>
              </a:lnSpc>
            </a:pPr>
            <a:r>
              <a:rPr lang="ru-RU" altLang="ru-RU" sz="2100" smtClean="0"/>
              <a:t>Можно назвать такую организацию поддержкой изолированных ФС.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5043E54B-014B-43F7-90AD-FF73CFF65E01}"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56789457-E82A-4C0F-824C-6A023261AE1D}" type="slidenum">
              <a:rPr lang="ru-RU" altLang="en-US"/>
              <a:pPr>
                <a:defRPr/>
              </a:pPr>
              <a:t>28</a:t>
            </a:fld>
            <a:endParaRPr lang="ru-RU" altLang="en-US"/>
          </a:p>
        </p:txBody>
      </p:sp>
      <p:sp>
        <p:nvSpPr>
          <p:cNvPr id="32773" name="Rectangle 2"/>
          <p:cNvSpPr>
            <a:spLocks noGrp="1" noChangeArrowheads="1"/>
          </p:cNvSpPr>
          <p:nvPr>
            <p:ph type="title"/>
          </p:nvPr>
        </p:nvSpPr>
        <p:spPr/>
        <p:txBody>
          <a:bodyPr/>
          <a:lstStyle/>
          <a:p>
            <a:pPr eaLnBrk="1" hangingPunct="1"/>
            <a:r>
              <a:rPr lang="ru-RU" altLang="ru-RU" sz="3800" smtClean="0"/>
              <a:t>Файловые системы (14)</a:t>
            </a:r>
            <a:br>
              <a:rPr lang="ru-RU" altLang="ru-RU" sz="3800" smtClean="0"/>
            </a:br>
            <a:r>
              <a:rPr lang="ru-RU" altLang="ru-RU" sz="2400" smtClean="0"/>
              <a:t>Логическая структура ФС и именование файлов (4)</a:t>
            </a:r>
          </a:p>
        </p:txBody>
      </p:sp>
      <p:sp>
        <p:nvSpPr>
          <p:cNvPr id="32774" name="Rectangle 3"/>
          <p:cNvSpPr>
            <a:spLocks noGrp="1" noChangeArrowheads="1"/>
          </p:cNvSpPr>
          <p:nvPr>
            <p:ph type="body" idx="1"/>
          </p:nvPr>
        </p:nvSpPr>
        <p:spPr/>
        <p:txBody>
          <a:bodyPr/>
          <a:lstStyle/>
          <a:p>
            <a:pPr eaLnBrk="1" hangingPunct="1">
              <a:lnSpc>
                <a:spcPct val="90000"/>
              </a:lnSpc>
            </a:pPr>
            <a:r>
              <a:rPr lang="ru-RU" altLang="ru-RU" sz="2100" dirty="0" smtClean="0"/>
              <a:t>Другой крайний вариант был реализован в ФС операционной системы </a:t>
            </a:r>
            <a:r>
              <a:rPr lang="ru-RU" altLang="ru-RU" sz="2100" dirty="0" err="1" smtClean="0"/>
              <a:t>Multics</a:t>
            </a:r>
            <a:r>
              <a:rPr lang="ru-RU" altLang="ru-RU" sz="2100" dirty="0" smtClean="0"/>
              <a:t> (</a:t>
            </a:r>
            <a:r>
              <a:rPr lang="ru-RU" altLang="ru-RU" sz="2100" dirty="0" smtClean="0">
                <a:hlinkClick r:id="rId2"/>
              </a:rPr>
              <a:t>http://www.multicians.org/</a:t>
            </a:r>
            <a:r>
              <a:rPr lang="ru-RU" altLang="ru-RU" sz="2100" dirty="0" smtClean="0"/>
              <a:t>).  </a:t>
            </a:r>
          </a:p>
          <a:p>
            <a:pPr eaLnBrk="1" hangingPunct="1">
              <a:lnSpc>
                <a:spcPct val="90000"/>
              </a:lnSpc>
            </a:pPr>
            <a:r>
              <a:rPr lang="ru-RU" altLang="ru-RU" sz="2100" dirty="0" smtClean="0"/>
              <a:t>В ФС </a:t>
            </a:r>
            <a:r>
              <a:rPr lang="ru-RU" altLang="ru-RU" sz="2100" dirty="0" err="1" smtClean="0"/>
              <a:t>Multics</a:t>
            </a:r>
            <a:r>
              <a:rPr lang="ru-RU" altLang="ru-RU" sz="2100" dirty="0" smtClean="0"/>
              <a:t> пользователям обеспечивалась возможность представлять всю совокупность каталогов и файлов в виде единого дерева.</a:t>
            </a:r>
          </a:p>
          <a:p>
            <a:pPr eaLnBrk="1" hangingPunct="1">
              <a:lnSpc>
                <a:spcPct val="90000"/>
              </a:lnSpc>
            </a:pPr>
            <a:r>
              <a:rPr lang="ru-RU" altLang="ru-RU" sz="2100" dirty="0" smtClean="0"/>
              <a:t>Полное имя файла начиналось с имени корневого каталога, и пользователь не обязан был заботиться об установке на дисковое устройство каких-либо конкретных дисков. </a:t>
            </a:r>
          </a:p>
          <a:p>
            <a:pPr eaLnBrk="1" hangingPunct="1">
              <a:lnSpc>
                <a:spcPct val="90000"/>
              </a:lnSpc>
            </a:pPr>
            <a:r>
              <a:rPr lang="ru-RU" altLang="ru-RU" sz="2100" dirty="0" smtClean="0"/>
              <a:t>Сама система, выполняя поиск файла по его имени, запрашивала у оператора установку необходимых дисков. </a:t>
            </a:r>
          </a:p>
          <a:p>
            <a:pPr eaLnBrk="1" hangingPunct="1">
              <a:lnSpc>
                <a:spcPct val="90000"/>
              </a:lnSpc>
            </a:pPr>
            <a:r>
              <a:rPr lang="ru-RU" altLang="ru-RU" sz="2100" dirty="0" smtClean="0"/>
              <a:t>Такую файловую систему можно назвать полностью централизованной.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C8CBD18F-82ED-4DDC-9D55-F40F65A57C04}"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7E706B04-333D-4F49-826D-B9F79395C67B}" type="slidenum">
              <a:rPr lang="ru-RU" altLang="en-US"/>
              <a:pPr>
                <a:defRPr/>
              </a:pPr>
              <a:t>29</a:t>
            </a:fld>
            <a:endParaRPr lang="ru-RU" altLang="en-US"/>
          </a:p>
        </p:txBody>
      </p:sp>
      <p:sp>
        <p:nvSpPr>
          <p:cNvPr id="33797" name="Rectangle 2"/>
          <p:cNvSpPr>
            <a:spLocks noGrp="1" noChangeArrowheads="1"/>
          </p:cNvSpPr>
          <p:nvPr>
            <p:ph type="title"/>
          </p:nvPr>
        </p:nvSpPr>
        <p:spPr/>
        <p:txBody>
          <a:bodyPr/>
          <a:lstStyle/>
          <a:p>
            <a:pPr eaLnBrk="1" hangingPunct="1"/>
            <a:r>
              <a:rPr lang="ru-RU" altLang="ru-RU" sz="3800" smtClean="0"/>
              <a:t>Файловые системы (15)</a:t>
            </a:r>
            <a:br>
              <a:rPr lang="ru-RU" altLang="ru-RU" sz="3800" smtClean="0"/>
            </a:br>
            <a:r>
              <a:rPr lang="ru-RU" altLang="ru-RU" sz="2400" smtClean="0"/>
              <a:t>Логическая структура ФС и именование файлов (5)</a:t>
            </a:r>
          </a:p>
        </p:txBody>
      </p:sp>
      <p:sp>
        <p:nvSpPr>
          <p:cNvPr id="33798" name="Rectangle 3"/>
          <p:cNvSpPr>
            <a:spLocks noGrp="1" noChangeArrowheads="1"/>
          </p:cNvSpPr>
          <p:nvPr>
            <p:ph type="body" idx="1"/>
          </p:nvPr>
        </p:nvSpPr>
        <p:spPr/>
        <p:txBody>
          <a:bodyPr/>
          <a:lstStyle/>
          <a:p>
            <a:pPr eaLnBrk="1" hangingPunct="1">
              <a:lnSpc>
                <a:spcPct val="80000"/>
              </a:lnSpc>
            </a:pPr>
            <a:r>
              <a:rPr lang="ru-RU" altLang="ru-RU" sz="1700" smtClean="0"/>
              <a:t>Во многом централизованные ФС удобнее изолированных: система управления файлами выполняет больше рутинной работы:</a:t>
            </a:r>
          </a:p>
          <a:p>
            <a:pPr lvl="1" eaLnBrk="1" hangingPunct="1">
              <a:lnSpc>
                <a:spcPct val="80000"/>
              </a:lnSpc>
              <a:buFont typeface="Wingdings" panose="05000000000000000000" pitchFamily="2" charset="2"/>
              <a:buChar char="Ø"/>
            </a:pPr>
            <a:r>
              <a:rPr lang="ru-RU" altLang="ru-RU" sz="1500" smtClean="0"/>
              <a:t>администратор ФС автоматически оповещается о потребности установки требуемых дисковых пакетов; </a:t>
            </a:r>
          </a:p>
          <a:p>
            <a:pPr lvl="1" eaLnBrk="1" hangingPunct="1">
              <a:lnSpc>
                <a:spcPct val="80000"/>
              </a:lnSpc>
              <a:buFont typeface="Wingdings" panose="05000000000000000000" pitchFamily="2" charset="2"/>
              <a:buChar char="Ø"/>
            </a:pPr>
            <a:r>
              <a:rPr lang="ru-RU" altLang="ru-RU" sz="1500" smtClean="0"/>
              <a:t>система обеспечивает равномерное распределение памяти на известных ей дисковых томах; </a:t>
            </a:r>
          </a:p>
          <a:p>
            <a:pPr lvl="1" eaLnBrk="1" hangingPunct="1">
              <a:lnSpc>
                <a:spcPct val="80000"/>
              </a:lnSpc>
              <a:buFont typeface="Wingdings" panose="05000000000000000000" pitchFamily="2" charset="2"/>
              <a:buChar char="Ø"/>
            </a:pPr>
            <a:r>
              <a:rPr lang="ru-RU" altLang="ru-RU" sz="1500" smtClean="0"/>
              <a:t>возможна организация автоматического перемещения редко используемых файлов на более медленные носители внешней памяти; облегчается рутинная работа, связанная с резервным копированием. </a:t>
            </a:r>
          </a:p>
          <a:p>
            <a:pPr eaLnBrk="1" hangingPunct="1">
              <a:lnSpc>
                <a:spcPct val="80000"/>
              </a:lnSpc>
            </a:pPr>
            <a:r>
              <a:rPr lang="ru-RU" altLang="ru-RU" sz="1700" smtClean="0"/>
              <a:t>Но в таких системах возникают существенные проблемы, если требуется перенести поддерево ФС на другую вычислительную установку. </a:t>
            </a:r>
          </a:p>
          <a:p>
            <a:pPr eaLnBrk="1" hangingPunct="1">
              <a:lnSpc>
                <a:spcPct val="80000"/>
              </a:lnSpc>
            </a:pPr>
            <a:r>
              <a:rPr lang="ru-RU" altLang="ru-RU" sz="1700" smtClean="0"/>
              <a:t>Поскольку файлы и каталоги любого логического поддерева могут быть физически разбросаны по разным дисковым пакетам и даже магнитным лентам, для такого переноса требуется специальная утилита, собирающая все объекты требуемого поддерева на одном внешнем носителе, не входящем в состав штатных устройств централизованной ФС. </a:t>
            </a:r>
          </a:p>
          <a:p>
            <a:pPr eaLnBrk="1" hangingPunct="1">
              <a:lnSpc>
                <a:spcPct val="80000"/>
              </a:lnSpc>
            </a:pPr>
            <a:r>
              <a:rPr lang="ru-RU" altLang="ru-RU" sz="1700" smtClean="0"/>
              <a:t>Даже при наличии такой утилиты выполнение процедуры физической сборки требует существенного времени.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F6C4E7C6-0A31-454E-B82C-1C6DB0C68688}"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B13922C3-5CA1-4748-8C91-AFAB515BFB13}" type="slidenum">
              <a:rPr lang="ru-RU" altLang="en-US"/>
              <a:pPr>
                <a:defRPr/>
              </a:pPr>
              <a:t>3</a:t>
            </a:fld>
            <a:endParaRPr lang="ru-RU" altLang="en-US"/>
          </a:p>
        </p:txBody>
      </p:sp>
      <p:sp>
        <p:nvSpPr>
          <p:cNvPr id="7173" name="Rectangle 2"/>
          <p:cNvSpPr>
            <a:spLocks noGrp="1" noChangeArrowheads="1"/>
          </p:cNvSpPr>
          <p:nvPr>
            <p:ph type="title"/>
          </p:nvPr>
        </p:nvSpPr>
        <p:spPr/>
        <p:txBody>
          <a:bodyPr/>
          <a:lstStyle/>
          <a:p>
            <a:pPr eaLnBrk="1" hangingPunct="1"/>
            <a:r>
              <a:rPr lang="ru-RU" altLang="ru-RU" smtClean="0"/>
              <a:t>План (2) </a:t>
            </a:r>
          </a:p>
        </p:txBody>
      </p:sp>
      <p:sp>
        <p:nvSpPr>
          <p:cNvPr id="7174" name="Rectangle 3"/>
          <p:cNvSpPr>
            <a:spLocks noGrp="1" noChangeArrowheads="1"/>
          </p:cNvSpPr>
          <p:nvPr>
            <p:ph type="body" idx="1"/>
          </p:nvPr>
        </p:nvSpPr>
        <p:spPr/>
        <p:txBody>
          <a:bodyPr/>
          <a:lstStyle/>
          <a:p>
            <a:pPr eaLnBrk="1" hangingPunct="1">
              <a:lnSpc>
                <a:spcPct val="90000"/>
              </a:lnSpc>
            </a:pPr>
            <a:r>
              <a:rPr lang="ru-RU" altLang="ru-RU" smtClean="0"/>
              <a:t>Потребности информационных систем</a:t>
            </a:r>
          </a:p>
          <a:p>
            <a:pPr lvl="1" eaLnBrk="1" hangingPunct="1">
              <a:lnSpc>
                <a:spcPct val="90000"/>
              </a:lnSpc>
              <a:buFont typeface="Wingdings" panose="05000000000000000000" pitchFamily="2" charset="2"/>
              <a:buChar char="Ø"/>
            </a:pPr>
            <a:r>
              <a:rPr lang="ru-RU" altLang="ru-RU" sz="2400" smtClean="0"/>
              <a:t>Структуры данных </a:t>
            </a:r>
          </a:p>
          <a:p>
            <a:pPr lvl="1" eaLnBrk="1" hangingPunct="1">
              <a:lnSpc>
                <a:spcPct val="90000"/>
              </a:lnSpc>
              <a:buFont typeface="Wingdings" panose="05000000000000000000" pitchFamily="2" charset="2"/>
              <a:buChar char="Ø"/>
            </a:pPr>
            <a:r>
              <a:rPr lang="ru-RU" altLang="ru-RU" sz="2400" smtClean="0"/>
              <a:t>Целостность данных </a:t>
            </a:r>
          </a:p>
          <a:p>
            <a:pPr lvl="1" eaLnBrk="1" hangingPunct="1">
              <a:lnSpc>
                <a:spcPct val="90000"/>
              </a:lnSpc>
              <a:buFont typeface="Wingdings" panose="05000000000000000000" pitchFamily="2" charset="2"/>
              <a:buChar char="Ø"/>
            </a:pPr>
            <a:r>
              <a:rPr lang="ru-RU" altLang="ru-RU" sz="2400" smtClean="0"/>
              <a:t>Языки запросов </a:t>
            </a:r>
          </a:p>
          <a:p>
            <a:pPr lvl="1" eaLnBrk="1" hangingPunct="1">
              <a:lnSpc>
                <a:spcPct val="90000"/>
              </a:lnSpc>
              <a:buFont typeface="Wingdings" panose="05000000000000000000" pitchFamily="2" charset="2"/>
              <a:buChar char="Ø"/>
            </a:pPr>
            <a:r>
              <a:rPr lang="ru-RU" altLang="ru-RU" sz="2400" smtClean="0"/>
              <a:t>Транзакции, журнализация и многопользовательский режим</a:t>
            </a:r>
          </a:p>
          <a:p>
            <a:pPr eaLnBrk="1" hangingPunct="1">
              <a:lnSpc>
                <a:spcPct val="90000"/>
              </a:lnSpc>
            </a:pPr>
            <a:r>
              <a:rPr lang="ru-RU" altLang="ru-RU" smtClean="0"/>
              <a:t>Основные функции и компоненты СУБД</a:t>
            </a:r>
          </a:p>
          <a:p>
            <a:pPr lvl="1" eaLnBrk="1" hangingPunct="1">
              <a:lnSpc>
                <a:spcPct val="90000"/>
              </a:lnSpc>
              <a:buFont typeface="Wingdings" panose="05000000000000000000" pitchFamily="2" charset="2"/>
              <a:buChar char="Ø"/>
            </a:pPr>
            <a:r>
              <a:rPr lang="ru-RU" altLang="ru-RU" sz="2400" smtClean="0"/>
              <a:t>СУБД как независимый системный компонент</a:t>
            </a:r>
          </a:p>
          <a:p>
            <a:pPr lvl="1" eaLnBrk="1" hangingPunct="1">
              <a:lnSpc>
                <a:spcPct val="90000"/>
              </a:lnSpc>
              <a:buFont typeface="Wingdings" panose="05000000000000000000" pitchFamily="2" charset="2"/>
              <a:buChar char="Ø"/>
            </a:pPr>
            <a:r>
              <a:rPr lang="ru-RU" altLang="ru-RU" sz="2400" smtClean="0"/>
              <a:t>Функции СУБД</a:t>
            </a:r>
          </a:p>
          <a:p>
            <a:pPr lvl="1" eaLnBrk="1" hangingPunct="1">
              <a:lnSpc>
                <a:spcPct val="90000"/>
              </a:lnSpc>
              <a:buFont typeface="Wingdings" panose="05000000000000000000" pitchFamily="2" charset="2"/>
              <a:buChar char="Ø"/>
            </a:pPr>
            <a:r>
              <a:rPr lang="ru-RU" altLang="ru-RU" sz="2400" smtClean="0"/>
              <a:t>Типовая организация современной СУБД</a:t>
            </a:r>
            <a:r>
              <a:rPr lang="ru-RU" altLang="ru-RU" smtClean="0"/>
              <a:t> </a:t>
            </a:r>
            <a:r>
              <a:rPr lang="ru-RU" altLang="ru-RU" sz="2400" smtClean="0"/>
              <a:t>   </a:t>
            </a:r>
          </a:p>
          <a:p>
            <a:pPr eaLnBrk="1" hangingPunct="1">
              <a:lnSpc>
                <a:spcPct val="90000"/>
              </a:lnSpc>
            </a:pPr>
            <a:endParaRPr lang="ru-RU" altLang="ru-RU" sz="240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Дата 3"/>
          <p:cNvSpPr>
            <a:spLocks noGrp="1"/>
          </p:cNvSpPr>
          <p:nvPr>
            <p:ph type="dt" sz="quarter" idx="10"/>
          </p:nvPr>
        </p:nvSpPr>
        <p:spPr/>
        <p:txBody>
          <a:bodyPr/>
          <a:lstStyle/>
          <a:p>
            <a:pPr>
              <a:defRPr/>
            </a:pPr>
            <a:fld id="{093E2E9C-1FE9-4D25-B9FF-810D0126EF27}" type="datetime1">
              <a:rPr lang="ru-RU" altLang="en-US" smtClean="0"/>
              <a:t>18.09.2019</a:t>
            </a:fld>
            <a:endParaRPr lang="ru-RU" altLang="en-US"/>
          </a:p>
        </p:txBody>
      </p:sp>
      <p:sp>
        <p:nvSpPr>
          <p:cNvPr id="6"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7" name="Номер слайда 5"/>
          <p:cNvSpPr>
            <a:spLocks noGrp="1"/>
          </p:cNvSpPr>
          <p:nvPr>
            <p:ph type="sldNum" sz="quarter" idx="12"/>
          </p:nvPr>
        </p:nvSpPr>
        <p:spPr/>
        <p:txBody>
          <a:bodyPr/>
          <a:lstStyle/>
          <a:p>
            <a:pPr>
              <a:defRPr/>
            </a:pPr>
            <a:fld id="{30899130-AB44-4F4A-9317-4F8C7B051991}" type="slidenum">
              <a:rPr lang="ru-RU" altLang="en-US"/>
              <a:pPr>
                <a:defRPr/>
              </a:pPr>
              <a:t>30</a:t>
            </a:fld>
            <a:endParaRPr lang="ru-RU" altLang="en-US"/>
          </a:p>
        </p:txBody>
      </p:sp>
      <p:sp>
        <p:nvSpPr>
          <p:cNvPr id="34821" name="Rectangle 2"/>
          <p:cNvSpPr>
            <a:spLocks noGrp="1" noChangeArrowheads="1"/>
          </p:cNvSpPr>
          <p:nvPr>
            <p:ph type="title"/>
          </p:nvPr>
        </p:nvSpPr>
        <p:spPr/>
        <p:txBody>
          <a:bodyPr/>
          <a:lstStyle/>
          <a:p>
            <a:pPr eaLnBrk="1" hangingPunct="1"/>
            <a:r>
              <a:rPr lang="ru-RU" altLang="ru-RU" sz="3800" smtClean="0"/>
              <a:t>Файловые системы (16)</a:t>
            </a:r>
            <a:br>
              <a:rPr lang="ru-RU" altLang="ru-RU" sz="3800" smtClean="0"/>
            </a:br>
            <a:r>
              <a:rPr lang="ru-RU" altLang="ru-RU" sz="2400" smtClean="0"/>
              <a:t>Логическая структура ФС и именование файлов (6)</a:t>
            </a:r>
          </a:p>
        </p:txBody>
      </p:sp>
      <p:sp>
        <p:nvSpPr>
          <p:cNvPr id="34822" name="Rectangle 3"/>
          <p:cNvSpPr>
            <a:spLocks noGrp="1" noChangeArrowheads="1"/>
          </p:cNvSpPr>
          <p:nvPr>
            <p:ph type="body" idx="1"/>
          </p:nvPr>
        </p:nvSpPr>
        <p:spPr/>
        <p:txBody>
          <a:bodyPr/>
          <a:lstStyle/>
          <a:p>
            <a:pPr eaLnBrk="1" hangingPunct="1">
              <a:lnSpc>
                <a:spcPct val="80000"/>
              </a:lnSpc>
            </a:pPr>
            <a:r>
              <a:rPr lang="ru-RU" altLang="ru-RU" sz="2100" smtClean="0"/>
              <a:t>Компромиссное решение применяется</a:t>
            </a:r>
            <a:br>
              <a:rPr lang="ru-RU" altLang="ru-RU" sz="2100" smtClean="0"/>
            </a:br>
            <a:r>
              <a:rPr lang="ru-RU" altLang="ru-RU" sz="2100" smtClean="0"/>
              <a:t>в ФС ОС UNIX. На базовом уровне</a:t>
            </a:r>
            <a:br>
              <a:rPr lang="ru-RU" altLang="ru-RU" sz="2100" smtClean="0"/>
            </a:br>
            <a:r>
              <a:rPr lang="ru-RU" altLang="ru-RU" sz="2100" smtClean="0"/>
              <a:t>в этих ФС поддерживаются </a:t>
            </a:r>
            <a:br>
              <a:rPr lang="ru-RU" altLang="ru-RU" sz="2100" smtClean="0"/>
            </a:br>
            <a:r>
              <a:rPr lang="ru-RU" altLang="ru-RU" sz="2100" smtClean="0"/>
              <a:t>изолированные архивы файлов. </a:t>
            </a:r>
          </a:p>
          <a:p>
            <a:pPr eaLnBrk="1" hangingPunct="1">
              <a:lnSpc>
                <a:spcPct val="80000"/>
              </a:lnSpc>
            </a:pPr>
            <a:r>
              <a:rPr lang="ru-RU" altLang="ru-RU" sz="2100" smtClean="0"/>
              <a:t>Один из таких архивов объявляется </a:t>
            </a:r>
            <a:br>
              <a:rPr lang="ru-RU" altLang="ru-RU" sz="2100" smtClean="0"/>
            </a:br>
            <a:r>
              <a:rPr lang="ru-RU" altLang="ru-RU" sz="2100" smtClean="0"/>
              <a:t>корневой ФС.</a:t>
            </a:r>
          </a:p>
          <a:p>
            <a:pPr eaLnBrk="1" hangingPunct="1">
              <a:lnSpc>
                <a:spcPct val="80000"/>
              </a:lnSpc>
            </a:pPr>
            <a:r>
              <a:rPr lang="ru-RU" altLang="ru-RU" sz="2100" smtClean="0"/>
              <a:t>Это делается на этапе генерации </a:t>
            </a:r>
            <a:br>
              <a:rPr lang="ru-RU" altLang="ru-RU" sz="2100" smtClean="0"/>
            </a:br>
            <a:r>
              <a:rPr lang="ru-RU" altLang="ru-RU" sz="2100" smtClean="0"/>
              <a:t>операционной системы, и после </a:t>
            </a:r>
            <a:br>
              <a:rPr lang="ru-RU" altLang="ru-RU" sz="2100" smtClean="0"/>
            </a:br>
            <a:r>
              <a:rPr lang="ru-RU" altLang="ru-RU" sz="2100" smtClean="0"/>
              <a:t>запуска операционная система «знает», на каком дисковом устройстве (физическом или логическом) располагается корневая ФС. </a:t>
            </a:r>
          </a:p>
          <a:p>
            <a:pPr eaLnBrk="1" hangingPunct="1">
              <a:lnSpc>
                <a:spcPct val="80000"/>
              </a:lnSpc>
            </a:pPr>
            <a:r>
              <a:rPr lang="ru-RU" altLang="ru-RU" sz="2100" smtClean="0"/>
              <a:t>После запуска системы можно «смонтировать» корневую ФС и ряд изолированных ФС в одну общую ФС. </a:t>
            </a:r>
          </a:p>
          <a:p>
            <a:pPr eaLnBrk="1" hangingPunct="1">
              <a:lnSpc>
                <a:spcPct val="80000"/>
              </a:lnSpc>
            </a:pPr>
            <a:r>
              <a:rPr lang="ru-RU" altLang="ru-RU" sz="2100" smtClean="0"/>
              <a:t>Технически это осуществляется посредством создания в корневой ФС специальных пустых каталогов (точек монтирования). </a:t>
            </a:r>
          </a:p>
        </p:txBody>
      </p:sp>
      <p:pic>
        <p:nvPicPr>
          <p:cNvPr id="34823" name="Picture 4" descr="Путевые_имена"/>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24525" y="1628775"/>
            <a:ext cx="2808288" cy="2016125"/>
          </a:xfrm>
          <a:prstGeom prst="rect">
            <a:avLst/>
          </a:prstGeom>
          <a:noFill/>
          <a:ln w="31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CAB17943-8001-4B0B-AC4F-3164CF3CD281}"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7221B8BB-2064-49E4-A400-D82AA1CDA3E4}" type="slidenum">
              <a:rPr lang="ru-RU" altLang="en-US"/>
              <a:pPr>
                <a:defRPr/>
              </a:pPr>
              <a:t>31</a:t>
            </a:fld>
            <a:endParaRPr lang="ru-RU" altLang="en-US"/>
          </a:p>
        </p:txBody>
      </p:sp>
      <p:sp>
        <p:nvSpPr>
          <p:cNvPr id="35845" name="Rectangle 2"/>
          <p:cNvSpPr>
            <a:spLocks noGrp="1" noChangeArrowheads="1"/>
          </p:cNvSpPr>
          <p:nvPr>
            <p:ph type="title"/>
          </p:nvPr>
        </p:nvSpPr>
        <p:spPr/>
        <p:txBody>
          <a:bodyPr/>
          <a:lstStyle/>
          <a:p>
            <a:pPr eaLnBrk="1" hangingPunct="1"/>
            <a:r>
              <a:rPr lang="ru-RU" altLang="ru-RU" sz="3800" smtClean="0"/>
              <a:t>Файловые системы (17)</a:t>
            </a:r>
            <a:br>
              <a:rPr lang="ru-RU" altLang="ru-RU" sz="3800" smtClean="0"/>
            </a:br>
            <a:r>
              <a:rPr lang="ru-RU" altLang="ru-RU" sz="2400" smtClean="0"/>
              <a:t>Логическая структура ФС и именование файлов (7)</a:t>
            </a:r>
          </a:p>
        </p:txBody>
      </p:sp>
      <p:sp>
        <p:nvSpPr>
          <p:cNvPr id="35846" name="Rectangle 3"/>
          <p:cNvSpPr>
            <a:spLocks noGrp="1" noChangeArrowheads="1"/>
          </p:cNvSpPr>
          <p:nvPr>
            <p:ph type="body" idx="1"/>
          </p:nvPr>
        </p:nvSpPr>
        <p:spPr/>
        <p:txBody>
          <a:bodyPr/>
          <a:lstStyle/>
          <a:p>
            <a:pPr eaLnBrk="1" hangingPunct="1">
              <a:lnSpc>
                <a:spcPct val="80000"/>
              </a:lnSpc>
            </a:pPr>
            <a:r>
              <a:rPr lang="ru-RU" altLang="ru-RU" sz="1900" smtClean="0"/>
              <a:t>Специальный системный вызов </a:t>
            </a:r>
            <a:r>
              <a:rPr lang="ru-RU" altLang="ru-RU" sz="1900" i="1" smtClean="0"/>
              <a:t>mount </a:t>
            </a:r>
            <a:r>
              <a:rPr lang="ru-RU" altLang="ru-RU" sz="1900" smtClean="0"/>
              <a:t>ОС UNIX позволяет подключить к одному из пустых каталогов корневой каталог указанного архива файлов. </a:t>
            </a:r>
          </a:p>
          <a:p>
            <a:pPr eaLnBrk="1" hangingPunct="1">
              <a:lnSpc>
                <a:spcPct val="80000"/>
              </a:lnSpc>
            </a:pPr>
            <a:r>
              <a:rPr lang="ru-RU" altLang="ru-RU" sz="1900" smtClean="0"/>
              <a:t>Выполнение такого действия приводит к «наложению» корневого каталога монтируемой ФС на каталог точки монтирования: </a:t>
            </a:r>
          </a:p>
          <a:p>
            <a:pPr lvl="1" eaLnBrk="1" hangingPunct="1">
              <a:lnSpc>
                <a:spcPct val="80000"/>
              </a:lnSpc>
              <a:buFont typeface="Wingdings" panose="05000000000000000000" pitchFamily="2" charset="2"/>
              <a:buChar char="Ø"/>
            </a:pPr>
            <a:r>
              <a:rPr lang="ru-RU" altLang="ru-RU" sz="1700" smtClean="0"/>
              <a:t>корневой каталог приобретает имя каталога точки монтирования. </a:t>
            </a:r>
          </a:p>
          <a:p>
            <a:pPr eaLnBrk="1" hangingPunct="1">
              <a:lnSpc>
                <a:spcPct val="80000"/>
              </a:lnSpc>
            </a:pPr>
            <a:r>
              <a:rPr lang="ru-RU" altLang="ru-RU" sz="1900" smtClean="0"/>
              <a:t>После монтирования общей ФС именование файлов производится так же, как если бы она с самого начала была централизованной. </a:t>
            </a:r>
          </a:p>
          <a:p>
            <a:pPr eaLnBrk="1" hangingPunct="1">
              <a:lnSpc>
                <a:spcPct val="80000"/>
              </a:lnSpc>
            </a:pPr>
            <a:r>
              <a:rPr lang="ru-RU" altLang="ru-RU" sz="1900" smtClean="0"/>
              <a:t>Поскольку обычно монтирование ФС производится при раскрутке системы (при выполнении стартового командного файла), пользователи ОС UNIX, как правило, и не задумываются о происхождении общей ФС. </a:t>
            </a:r>
          </a:p>
          <a:p>
            <a:pPr eaLnBrk="1" hangingPunct="1">
              <a:lnSpc>
                <a:spcPct val="80000"/>
              </a:lnSpc>
            </a:pPr>
            <a:r>
              <a:rPr lang="ru-RU" altLang="ru-RU" sz="1900" smtClean="0"/>
              <a:t>Кроме того, поддерживается системный вызов </a:t>
            </a:r>
            <a:r>
              <a:rPr lang="ru-RU" altLang="ru-RU" sz="1900" i="1" smtClean="0"/>
              <a:t>unmount</a:t>
            </a:r>
            <a:r>
              <a:rPr lang="ru-RU" altLang="ru-RU" sz="1900" smtClean="0"/>
              <a:t>, «отторгающий» ранее смонтированную ФС от общей иерархии.</a:t>
            </a:r>
          </a:p>
          <a:p>
            <a:pPr eaLnBrk="1" hangingPunct="1">
              <a:lnSpc>
                <a:spcPct val="80000"/>
              </a:lnSpc>
            </a:pPr>
            <a:r>
              <a:rPr lang="ru-RU" altLang="ru-RU" sz="1900" smtClean="0"/>
              <a:t>Конечно, все это заметно облегчает перенос частей ФС на другие установки.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8B99754E-9979-42BF-9118-6EADCCEDBCF3}"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593B6E13-4357-41EA-B7B8-4EE7EC1F5FC1}" type="slidenum">
              <a:rPr lang="ru-RU" altLang="en-US"/>
              <a:pPr>
                <a:defRPr/>
              </a:pPr>
              <a:t>32</a:t>
            </a:fld>
            <a:endParaRPr lang="ru-RU" altLang="en-US"/>
          </a:p>
        </p:txBody>
      </p:sp>
      <p:sp>
        <p:nvSpPr>
          <p:cNvPr id="36869" name="Rectangle 2"/>
          <p:cNvSpPr>
            <a:spLocks noGrp="1" noChangeArrowheads="1"/>
          </p:cNvSpPr>
          <p:nvPr>
            <p:ph type="title"/>
          </p:nvPr>
        </p:nvSpPr>
        <p:spPr/>
        <p:txBody>
          <a:bodyPr/>
          <a:lstStyle/>
          <a:p>
            <a:pPr eaLnBrk="1" hangingPunct="1"/>
            <a:r>
              <a:rPr lang="ru-RU" altLang="ru-RU" sz="3800" smtClean="0"/>
              <a:t>Файловые системы (18)</a:t>
            </a:r>
            <a:br>
              <a:rPr lang="ru-RU" altLang="ru-RU" sz="3800" smtClean="0"/>
            </a:br>
            <a:r>
              <a:rPr lang="ru-RU" altLang="ru-RU" sz="3200" smtClean="0"/>
              <a:t>Авторизация доступа к файлам (1)</a:t>
            </a:r>
          </a:p>
        </p:txBody>
      </p:sp>
      <p:sp>
        <p:nvSpPr>
          <p:cNvPr id="36870" name="Rectangle 3"/>
          <p:cNvSpPr>
            <a:spLocks noGrp="1" noChangeArrowheads="1"/>
          </p:cNvSpPr>
          <p:nvPr>
            <p:ph type="body" idx="1"/>
          </p:nvPr>
        </p:nvSpPr>
        <p:spPr/>
        <p:txBody>
          <a:bodyPr/>
          <a:lstStyle/>
          <a:p>
            <a:pPr eaLnBrk="1" hangingPunct="1">
              <a:lnSpc>
                <a:spcPct val="80000"/>
              </a:lnSpc>
            </a:pPr>
            <a:r>
              <a:rPr lang="ru-RU" altLang="ru-RU" sz="1900" smtClean="0"/>
              <a:t>Поскольку файловая система является общим хранилищем файлов, принадлежащих, вообще говоря, разным пользователям, системы управления файлами должны обеспечивать </a:t>
            </a:r>
            <a:r>
              <a:rPr lang="ru-RU" altLang="ru-RU" sz="1900" i="1" smtClean="0"/>
              <a:t>авторизацию </a:t>
            </a:r>
            <a:r>
              <a:rPr lang="ru-RU" altLang="ru-RU" sz="1900" smtClean="0"/>
              <a:t>доступа к файлам. </a:t>
            </a:r>
          </a:p>
          <a:p>
            <a:pPr eaLnBrk="1" hangingPunct="1">
              <a:lnSpc>
                <a:spcPct val="80000"/>
              </a:lnSpc>
            </a:pPr>
            <a:r>
              <a:rPr lang="ru-RU" altLang="ru-RU" sz="1900" smtClean="0"/>
              <a:t>В общем виде подход состоит в том, что для каждого зарегистрированного пользователя и для каждого существующего файла файловой системы указываются действия, выполнение которых над данным файлом разрешено или запрещено данному пользователю (так называемый </a:t>
            </a:r>
            <a:r>
              <a:rPr lang="ru-RU" altLang="ru-RU" sz="1900" i="1" smtClean="0"/>
              <a:t>мандатный </a:t>
            </a:r>
            <a:r>
              <a:rPr lang="ru-RU" altLang="ru-RU" sz="1900" smtClean="0"/>
              <a:t>способ защиты – у каждого пользователя имеется или не имеется отдельный мандат для работы с каждым файлом). </a:t>
            </a:r>
          </a:p>
          <a:p>
            <a:pPr eaLnBrk="1" hangingPunct="1">
              <a:lnSpc>
                <a:spcPct val="80000"/>
              </a:lnSpc>
            </a:pPr>
            <a:r>
              <a:rPr lang="ru-RU" altLang="ru-RU" sz="1900" smtClean="0"/>
              <a:t>Применение мандатного способа авторизации доступа влечет за собой существенные накладные расходы, связанные с потребностью хранения избыточной информации и использованием этой информации для проверки правомочности доступа.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4BC5E2F3-8042-49BE-B3BD-55835FF7EE48}"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AC5062DD-41BE-4985-8238-CEBB2E80CE06}" type="slidenum">
              <a:rPr lang="ru-RU" altLang="en-US"/>
              <a:pPr>
                <a:defRPr/>
              </a:pPr>
              <a:t>33</a:t>
            </a:fld>
            <a:endParaRPr lang="ru-RU" altLang="en-US"/>
          </a:p>
        </p:txBody>
      </p:sp>
      <p:sp>
        <p:nvSpPr>
          <p:cNvPr id="37893" name="Rectangle 2"/>
          <p:cNvSpPr>
            <a:spLocks noGrp="1" noChangeArrowheads="1"/>
          </p:cNvSpPr>
          <p:nvPr>
            <p:ph type="title"/>
          </p:nvPr>
        </p:nvSpPr>
        <p:spPr/>
        <p:txBody>
          <a:bodyPr/>
          <a:lstStyle/>
          <a:p>
            <a:pPr eaLnBrk="1" hangingPunct="1"/>
            <a:r>
              <a:rPr lang="ru-RU" altLang="ru-RU" sz="3800" smtClean="0"/>
              <a:t>Файловые системы (19)</a:t>
            </a:r>
            <a:br>
              <a:rPr lang="ru-RU" altLang="ru-RU" sz="3800" smtClean="0"/>
            </a:br>
            <a:r>
              <a:rPr lang="ru-RU" altLang="ru-RU" sz="3200" smtClean="0"/>
              <a:t>Авторизация доступа к файлам (2)</a:t>
            </a:r>
          </a:p>
        </p:txBody>
      </p:sp>
      <p:sp>
        <p:nvSpPr>
          <p:cNvPr id="37894" name="Rectangle 3"/>
          <p:cNvSpPr>
            <a:spLocks noGrp="1" noChangeArrowheads="1"/>
          </p:cNvSpPr>
          <p:nvPr>
            <p:ph type="body" idx="1"/>
          </p:nvPr>
        </p:nvSpPr>
        <p:spPr/>
        <p:txBody>
          <a:bodyPr/>
          <a:lstStyle/>
          <a:p>
            <a:pPr eaLnBrk="1" hangingPunct="1">
              <a:lnSpc>
                <a:spcPct val="90000"/>
              </a:lnSpc>
            </a:pPr>
            <a:r>
              <a:rPr lang="ru-RU" altLang="ru-RU" sz="2100" smtClean="0"/>
              <a:t>Поэтому в большинстве современных систем управления файлами применяется упрощенный подход к авторизации</a:t>
            </a:r>
            <a:r>
              <a:rPr lang="ru-RU" altLang="ru-RU" sz="2100" i="1" smtClean="0"/>
              <a:t> </a:t>
            </a:r>
            <a:r>
              <a:rPr lang="ru-RU" altLang="ru-RU" sz="2100" smtClean="0"/>
              <a:t>доступа к файлам, традиционно поддерживаемый, например, в ОС UNIX (так называемый </a:t>
            </a:r>
            <a:r>
              <a:rPr lang="ru-RU" altLang="ru-RU" sz="2100" i="1" smtClean="0"/>
              <a:t>дискреционный </a:t>
            </a:r>
            <a:r>
              <a:rPr lang="ru-RU" altLang="ru-RU" sz="2100" smtClean="0"/>
              <a:t>подход). </a:t>
            </a:r>
          </a:p>
          <a:p>
            <a:pPr eaLnBrk="1" hangingPunct="1">
              <a:lnSpc>
                <a:spcPct val="90000"/>
              </a:lnSpc>
            </a:pPr>
            <a:r>
              <a:rPr lang="ru-RU" altLang="ru-RU" sz="2100" smtClean="0"/>
              <a:t>При использовании этого подхода с каждым зарегистрированным пользователем связывается пара целочисленных идентификаторов: идентификатор группы, к которой относится пользователь, и его собственный идентификатор. </a:t>
            </a:r>
          </a:p>
          <a:p>
            <a:pPr eaLnBrk="1" hangingPunct="1">
              <a:lnSpc>
                <a:spcPct val="90000"/>
              </a:lnSpc>
            </a:pPr>
            <a:r>
              <a:rPr lang="ru-RU" altLang="ru-RU" sz="2100" smtClean="0"/>
              <a:t>Этими же идентификаторами снабжается каждый процесс, запущенный от имени данного пользователя и имеющий возможность обращаться к системным вызовам файловой системы.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8E79CB09-CDB6-4665-894E-81D0D519FAED}"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3B59011C-663F-4DBF-9F84-9A7D27ADDEFA}" type="slidenum">
              <a:rPr lang="ru-RU" altLang="en-US"/>
              <a:pPr>
                <a:defRPr/>
              </a:pPr>
              <a:t>34</a:t>
            </a:fld>
            <a:endParaRPr lang="ru-RU" altLang="en-US"/>
          </a:p>
        </p:txBody>
      </p:sp>
      <p:sp>
        <p:nvSpPr>
          <p:cNvPr id="38917" name="Rectangle 2"/>
          <p:cNvSpPr>
            <a:spLocks noGrp="1" noChangeArrowheads="1"/>
          </p:cNvSpPr>
          <p:nvPr>
            <p:ph type="title"/>
          </p:nvPr>
        </p:nvSpPr>
        <p:spPr/>
        <p:txBody>
          <a:bodyPr/>
          <a:lstStyle/>
          <a:p>
            <a:pPr eaLnBrk="1" hangingPunct="1"/>
            <a:r>
              <a:rPr lang="ru-RU" altLang="ru-RU" sz="3800" smtClean="0"/>
              <a:t>Файловые системы (20)</a:t>
            </a:r>
            <a:br>
              <a:rPr lang="ru-RU" altLang="ru-RU" sz="3800" smtClean="0"/>
            </a:br>
            <a:r>
              <a:rPr lang="ru-RU" altLang="ru-RU" sz="3200" smtClean="0"/>
              <a:t>Авторизация доступа к файлам (3)</a:t>
            </a:r>
          </a:p>
        </p:txBody>
      </p:sp>
      <p:sp>
        <p:nvSpPr>
          <p:cNvPr id="38918" name="Rectangle 3"/>
          <p:cNvSpPr>
            <a:spLocks noGrp="1" noChangeArrowheads="1"/>
          </p:cNvSpPr>
          <p:nvPr>
            <p:ph type="body" idx="1"/>
          </p:nvPr>
        </p:nvSpPr>
        <p:spPr/>
        <p:txBody>
          <a:bodyPr/>
          <a:lstStyle/>
          <a:p>
            <a:pPr eaLnBrk="1" hangingPunct="1">
              <a:lnSpc>
                <a:spcPct val="80000"/>
              </a:lnSpc>
            </a:pPr>
            <a:r>
              <a:rPr lang="ru-RU" altLang="ru-RU" sz="1900" smtClean="0"/>
              <a:t>При каждом файле хранится полный идентификатор пользователя (собственный идентификатор плюс идентификатор группы), который создал этот файл, и помечается:</a:t>
            </a:r>
          </a:p>
          <a:p>
            <a:pPr lvl="1" eaLnBrk="1" hangingPunct="1">
              <a:lnSpc>
                <a:spcPct val="80000"/>
              </a:lnSpc>
              <a:buFont typeface="Wingdings" panose="05000000000000000000" pitchFamily="2" charset="2"/>
              <a:buChar char="Ø"/>
            </a:pPr>
            <a:r>
              <a:rPr lang="ru-RU" altLang="ru-RU" sz="1700" smtClean="0"/>
              <a:t>какие действия с файлом может производить он сам, </a:t>
            </a:r>
          </a:p>
          <a:p>
            <a:pPr lvl="1" eaLnBrk="1" hangingPunct="1">
              <a:lnSpc>
                <a:spcPct val="80000"/>
              </a:lnSpc>
              <a:buFont typeface="Wingdings" panose="05000000000000000000" pitchFamily="2" charset="2"/>
              <a:buChar char="Ø"/>
            </a:pPr>
            <a:r>
              <a:rPr lang="ru-RU" altLang="ru-RU" sz="1700" smtClean="0"/>
              <a:t>какие действия с файлом доступны для остальных пользователей той же группы</a:t>
            </a:r>
          </a:p>
          <a:p>
            <a:pPr lvl="1" eaLnBrk="1" hangingPunct="1">
              <a:lnSpc>
                <a:spcPct val="80000"/>
              </a:lnSpc>
              <a:buFont typeface="Wingdings" panose="05000000000000000000" pitchFamily="2" charset="2"/>
              <a:buChar char="Ø"/>
            </a:pPr>
            <a:r>
              <a:rPr lang="ru-RU" altLang="ru-RU" sz="1700" smtClean="0"/>
              <a:t>и что могут делать с файлом пользователи других групп. </a:t>
            </a:r>
          </a:p>
          <a:p>
            <a:pPr eaLnBrk="1" hangingPunct="1">
              <a:lnSpc>
                <a:spcPct val="80000"/>
              </a:lnSpc>
            </a:pPr>
            <a:r>
              <a:rPr lang="ru-RU" altLang="ru-RU" sz="1900" smtClean="0"/>
              <a:t>Для каждого файла контролируется возможность выполнения трех действий: чтение, запись и выполнение. </a:t>
            </a:r>
          </a:p>
          <a:p>
            <a:pPr eaLnBrk="1" hangingPunct="1">
              <a:lnSpc>
                <a:spcPct val="80000"/>
              </a:lnSpc>
            </a:pPr>
            <a:r>
              <a:rPr lang="ru-RU" altLang="ru-RU" sz="1900" smtClean="0"/>
              <a:t>Хранимая информация </a:t>
            </a:r>
          </a:p>
          <a:p>
            <a:pPr lvl="1" eaLnBrk="1" hangingPunct="1">
              <a:lnSpc>
                <a:spcPct val="80000"/>
              </a:lnSpc>
              <a:buFont typeface="Wingdings" panose="05000000000000000000" pitchFamily="2" charset="2"/>
              <a:buChar char="Ø"/>
            </a:pPr>
            <a:r>
              <a:rPr lang="ru-RU" altLang="ru-RU" sz="1700" smtClean="0"/>
              <a:t>очень компактна (два целых числа для представления идентификаторов и шкала из 9 бит для характеристики возможных действий), </a:t>
            </a:r>
          </a:p>
          <a:p>
            <a:pPr lvl="1" eaLnBrk="1" hangingPunct="1">
              <a:lnSpc>
                <a:spcPct val="80000"/>
              </a:lnSpc>
              <a:buFont typeface="Wingdings" panose="05000000000000000000" pitchFamily="2" charset="2"/>
              <a:buChar char="Ø"/>
            </a:pPr>
            <a:r>
              <a:rPr lang="ru-RU" altLang="ru-RU" sz="1700" smtClean="0"/>
              <a:t>при проверке требуется небольшое количество действий, </a:t>
            </a:r>
          </a:p>
          <a:p>
            <a:pPr eaLnBrk="1" hangingPunct="1">
              <a:lnSpc>
                <a:spcPct val="80000"/>
              </a:lnSpc>
            </a:pPr>
            <a:r>
              <a:rPr lang="ru-RU" altLang="ru-RU" sz="1900" smtClean="0"/>
              <a:t>Этот способ контроля доступа в большинстве случаев удовлетворителен.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81206531-2C15-49D9-A68A-848EDF71C8A1}"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36EADE9F-F682-438F-8C58-E2AD2C5DF404}" type="slidenum">
              <a:rPr lang="ru-RU" altLang="en-US"/>
              <a:pPr>
                <a:defRPr/>
              </a:pPr>
              <a:t>35</a:t>
            </a:fld>
            <a:endParaRPr lang="ru-RU" altLang="en-US"/>
          </a:p>
        </p:txBody>
      </p:sp>
      <p:sp>
        <p:nvSpPr>
          <p:cNvPr id="39941" name="Rectangle 2"/>
          <p:cNvSpPr>
            <a:spLocks noGrp="1" noChangeArrowheads="1"/>
          </p:cNvSpPr>
          <p:nvPr>
            <p:ph type="title"/>
          </p:nvPr>
        </p:nvSpPr>
        <p:spPr/>
        <p:txBody>
          <a:bodyPr/>
          <a:lstStyle/>
          <a:p>
            <a:pPr eaLnBrk="1" hangingPunct="1"/>
            <a:r>
              <a:rPr lang="ru-RU" altLang="ru-RU" sz="3800" smtClean="0"/>
              <a:t>Файловые системы (21)</a:t>
            </a:r>
            <a:br>
              <a:rPr lang="ru-RU" altLang="ru-RU" sz="3800" smtClean="0"/>
            </a:br>
            <a:r>
              <a:rPr lang="ru-RU" altLang="ru-RU" sz="2800" smtClean="0"/>
              <a:t>Синхронизация многопользовательского доступа (1)</a:t>
            </a:r>
          </a:p>
        </p:txBody>
      </p:sp>
      <p:sp>
        <p:nvSpPr>
          <p:cNvPr id="39942" name="Rectangle 3"/>
          <p:cNvSpPr>
            <a:spLocks noGrp="1" noChangeArrowheads="1"/>
          </p:cNvSpPr>
          <p:nvPr>
            <p:ph type="body" idx="1"/>
          </p:nvPr>
        </p:nvSpPr>
        <p:spPr/>
        <p:txBody>
          <a:bodyPr/>
          <a:lstStyle/>
          <a:p>
            <a:pPr eaLnBrk="1" hangingPunct="1"/>
            <a:r>
              <a:rPr lang="ru-RU" altLang="ru-RU" sz="2600" smtClean="0"/>
              <a:t>Если операционная система поддерживает многопользовательский режим, может возникнуть ситуация, когда два или более пользователей (процессов) одновременно пытаются работать с одним и тем же файлом.</a:t>
            </a:r>
          </a:p>
          <a:p>
            <a:pPr eaLnBrk="1" hangingPunct="1"/>
            <a:r>
              <a:rPr lang="ru-RU" altLang="ru-RU" sz="2600" smtClean="0"/>
              <a:t>Если все эти пользователи собираются только читать файл, ничего страшного не произойдет.</a:t>
            </a:r>
          </a:p>
          <a:p>
            <a:pPr eaLnBrk="1" hangingPunct="1"/>
            <a:r>
              <a:rPr lang="ru-RU" altLang="ru-RU" sz="2600" smtClean="0"/>
              <a:t>Но если хотя бы один из них будет изменять файл, для корректной работы этой группы требуется взаимная синхронизация.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0CC15A6A-7DE9-4B91-B38B-2721342D48C8}"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71D8BE42-005E-4F6B-8E3E-B0B181782967}" type="slidenum">
              <a:rPr lang="ru-RU" altLang="en-US"/>
              <a:pPr>
                <a:defRPr/>
              </a:pPr>
              <a:t>36</a:t>
            </a:fld>
            <a:endParaRPr lang="ru-RU" altLang="en-US"/>
          </a:p>
        </p:txBody>
      </p:sp>
      <p:sp>
        <p:nvSpPr>
          <p:cNvPr id="40965" name="Rectangle 2"/>
          <p:cNvSpPr>
            <a:spLocks noGrp="1" noChangeArrowheads="1"/>
          </p:cNvSpPr>
          <p:nvPr>
            <p:ph type="title"/>
          </p:nvPr>
        </p:nvSpPr>
        <p:spPr/>
        <p:txBody>
          <a:bodyPr/>
          <a:lstStyle/>
          <a:p>
            <a:pPr eaLnBrk="1" hangingPunct="1"/>
            <a:r>
              <a:rPr lang="ru-RU" altLang="ru-RU" sz="3800" smtClean="0"/>
              <a:t>Файловые системы (22)</a:t>
            </a:r>
            <a:br>
              <a:rPr lang="ru-RU" altLang="ru-RU" sz="3800" smtClean="0"/>
            </a:br>
            <a:r>
              <a:rPr lang="ru-RU" altLang="ru-RU" sz="2800" smtClean="0"/>
              <a:t>Синхронизация многопользовательского доступа (2)</a:t>
            </a:r>
          </a:p>
        </p:txBody>
      </p:sp>
      <p:sp>
        <p:nvSpPr>
          <p:cNvPr id="40966" name="Rectangle 3"/>
          <p:cNvSpPr>
            <a:spLocks noGrp="1" noChangeArrowheads="1"/>
          </p:cNvSpPr>
          <p:nvPr>
            <p:ph type="body" idx="1"/>
          </p:nvPr>
        </p:nvSpPr>
        <p:spPr/>
        <p:txBody>
          <a:bodyPr/>
          <a:lstStyle/>
          <a:p>
            <a:pPr eaLnBrk="1" hangingPunct="1">
              <a:lnSpc>
                <a:spcPct val="90000"/>
              </a:lnSpc>
            </a:pPr>
            <a:r>
              <a:rPr lang="ru-RU" altLang="ru-RU" sz="2100" smtClean="0"/>
              <a:t>В ФС обычно применяется следующий подход. </a:t>
            </a:r>
          </a:p>
          <a:p>
            <a:pPr eaLnBrk="1" hangingPunct="1">
              <a:lnSpc>
                <a:spcPct val="90000"/>
              </a:lnSpc>
            </a:pPr>
            <a:r>
              <a:rPr lang="ru-RU" altLang="ru-RU" sz="2100" smtClean="0"/>
              <a:t>В операции открытия файла (первой и обязательной операции, с которой должен начинаться сеанс работы с файлом) помимо прочих параметров указывается режим работы (чтение или изменение). </a:t>
            </a:r>
          </a:p>
          <a:p>
            <a:pPr eaLnBrk="1" hangingPunct="1">
              <a:lnSpc>
                <a:spcPct val="90000"/>
              </a:lnSpc>
            </a:pPr>
            <a:r>
              <a:rPr lang="ru-RU" altLang="ru-RU" sz="2100" smtClean="0"/>
              <a:t>Если к моменту выполнения этой операции от имени некоторого процесса </a:t>
            </a:r>
            <a:r>
              <a:rPr lang="ru-RU" altLang="ru-RU" sz="2100" i="1" smtClean="0"/>
              <a:t>A</a:t>
            </a:r>
            <a:r>
              <a:rPr lang="ru-RU" altLang="ru-RU" sz="2100" smtClean="0"/>
              <a:t> файл уже открыт некоторым другим процессом </a:t>
            </a:r>
            <a:r>
              <a:rPr lang="ru-RU" altLang="ru-RU" sz="2100" i="1" smtClean="0"/>
              <a:t>B</a:t>
            </a:r>
            <a:r>
              <a:rPr lang="ru-RU" altLang="ru-RU" sz="2100" smtClean="0"/>
              <a:t>, причем существующий режим открытия несовместим с требуемым режимом (совместимы только режимы чтения), то в зависимости от особенностей системы</a:t>
            </a:r>
          </a:p>
          <a:p>
            <a:pPr lvl="1" eaLnBrk="1" hangingPunct="1">
              <a:lnSpc>
                <a:spcPct val="90000"/>
              </a:lnSpc>
              <a:buFont typeface="Wingdings" panose="05000000000000000000" pitchFamily="2" charset="2"/>
              <a:buChar char="Ø"/>
            </a:pPr>
            <a:r>
              <a:rPr lang="ru-RU" altLang="ru-RU" sz="2000" smtClean="0"/>
              <a:t>либо процессу </a:t>
            </a:r>
            <a:r>
              <a:rPr lang="ru-RU" altLang="ru-RU" sz="2000" i="1" smtClean="0"/>
              <a:t>A </a:t>
            </a:r>
            <a:r>
              <a:rPr lang="ru-RU" altLang="ru-RU" sz="2000" smtClean="0"/>
              <a:t>сообщается о невозможности открытия файла в нужном режиме, </a:t>
            </a:r>
          </a:p>
          <a:p>
            <a:pPr lvl="1" eaLnBrk="1" hangingPunct="1">
              <a:lnSpc>
                <a:spcPct val="90000"/>
              </a:lnSpc>
              <a:buFont typeface="Wingdings" panose="05000000000000000000" pitchFamily="2" charset="2"/>
              <a:buChar char="Ø"/>
            </a:pPr>
            <a:r>
              <a:rPr lang="ru-RU" altLang="ru-RU" sz="2000" smtClean="0"/>
              <a:t>либо процесс </a:t>
            </a:r>
            <a:r>
              <a:rPr lang="ru-RU" altLang="ru-RU" sz="2000" i="1" smtClean="0"/>
              <a:t>A </a:t>
            </a:r>
            <a:r>
              <a:rPr lang="ru-RU" altLang="ru-RU" sz="2000" smtClean="0"/>
              <a:t>блокируется до тех пор, пока процесс </a:t>
            </a:r>
            <a:r>
              <a:rPr lang="ru-RU" altLang="ru-RU" sz="2000" i="1" smtClean="0"/>
              <a:t>B </a:t>
            </a:r>
            <a:r>
              <a:rPr lang="ru-RU" altLang="ru-RU" sz="2000" smtClean="0"/>
              <a:t>не выполнит операцию закрытия файла.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324A35CD-784E-43DA-9B30-320422A9815D}"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07E73324-D32D-406D-A2F1-41BEF8706AFE}" type="slidenum">
              <a:rPr lang="ru-RU" altLang="en-US"/>
              <a:pPr>
                <a:defRPr/>
              </a:pPr>
              <a:t>37</a:t>
            </a:fld>
            <a:endParaRPr lang="ru-RU" altLang="en-US"/>
          </a:p>
        </p:txBody>
      </p:sp>
      <p:sp>
        <p:nvSpPr>
          <p:cNvPr id="41989" name="Rectangle 2"/>
          <p:cNvSpPr>
            <a:spLocks noGrp="1" noChangeArrowheads="1"/>
          </p:cNvSpPr>
          <p:nvPr>
            <p:ph type="title"/>
          </p:nvPr>
        </p:nvSpPr>
        <p:spPr/>
        <p:txBody>
          <a:bodyPr/>
          <a:lstStyle/>
          <a:p>
            <a:pPr eaLnBrk="1" hangingPunct="1"/>
            <a:r>
              <a:rPr lang="ru-RU" altLang="ru-RU" sz="3800" smtClean="0"/>
              <a:t>Файловые системы (23)</a:t>
            </a:r>
            <a:br>
              <a:rPr lang="ru-RU" altLang="ru-RU" sz="3800" smtClean="0"/>
            </a:br>
            <a:r>
              <a:rPr lang="ru-RU" altLang="ru-RU" sz="3200" smtClean="0"/>
              <a:t>Области разумного применения файлов (1)</a:t>
            </a:r>
          </a:p>
        </p:txBody>
      </p:sp>
      <p:sp>
        <p:nvSpPr>
          <p:cNvPr id="41990" name="Rectangle 3"/>
          <p:cNvSpPr>
            <a:spLocks noGrp="1" noChangeArrowheads="1"/>
          </p:cNvSpPr>
          <p:nvPr>
            <p:ph type="body" idx="1"/>
          </p:nvPr>
        </p:nvSpPr>
        <p:spPr/>
        <p:txBody>
          <a:bodyPr/>
          <a:lstStyle/>
          <a:p>
            <a:pPr eaLnBrk="1" hangingPunct="1">
              <a:lnSpc>
                <a:spcPct val="80000"/>
              </a:lnSpc>
            </a:pPr>
            <a:r>
              <a:rPr lang="ru-RU" altLang="ru-RU" sz="1900" smtClean="0"/>
              <a:t>Чаще всего файлы используются для хранения текстовых данных: документов, текстов программ и т. д. </a:t>
            </a:r>
          </a:p>
          <a:p>
            <a:pPr eaLnBrk="1" hangingPunct="1">
              <a:lnSpc>
                <a:spcPct val="80000"/>
              </a:lnSpc>
            </a:pPr>
            <a:r>
              <a:rPr lang="ru-RU" altLang="ru-RU" sz="1900" smtClean="0"/>
              <a:t>Такие файлы обычно создаются и модифицируются с помощью различных текстовых редакторов. </a:t>
            </a:r>
          </a:p>
          <a:p>
            <a:pPr eaLnBrk="1" hangingPunct="1">
              <a:lnSpc>
                <a:spcPct val="80000"/>
              </a:lnSpc>
            </a:pPr>
            <a:r>
              <a:rPr lang="ru-RU" altLang="ru-RU" sz="1900" smtClean="0"/>
              <a:t>Эти редакторы могут быть очень простыми, такими, как </a:t>
            </a:r>
            <a:r>
              <a:rPr lang="ru-RU" altLang="ru-RU" sz="1900" i="1" smtClean="0"/>
              <a:t>ed</a:t>
            </a:r>
            <a:r>
              <a:rPr lang="ru-RU" altLang="ru-RU" sz="1900" smtClean="0"/>
              <a:t> в мире UNIX или утилиты редактирования </a:t>
            </a:r>
            <a:r>
              <a:rPr lang="ru-RU" altLang="ru-RU" sz="1900" i="1" smtClean="0"/>
              <a:t>F</a:t>
            </a:r>
            <a:r>
              <a:rPr lang="en-US" altLang="ru-RU" sz="1900" i="1" smtClean="0"/>
              <a:t>ar</a:t>
            </a:r>
            <a:r>
              <a:rPr lang="ru-RU" altLang="ru-RU" sz="1900" i="1" smtClean="0"/>
              <a:t> Manager</a:t>
            </a:r>
            <a:r>
              <a:rPr lang="ru-RU" altLang="ru-RU" sz="1900" smtClean="0"/>
              <a:t>, </a:t>
            </a:r>
            <a:r>
              <a:rPr lang="en-US" altLang="ru-RU" sz="1900" i="1" smtClean="0"/>
              <a:t>WordPad</a:t>
            </a:r>
            <a:r>
              <a:rPr lang="ru-RU" altLang="ru-RU" sz="1900" smtClean="0"/>
              <a:t> и других интерактивных сред Windows. </a:t>
            </a:r>
          </a:p>
          <a:p>
            <a:pPr eaLnBrk="1" hangingPunct="1">
              <a:lnSpc>
                <a:spcPct val="80000"/>
              </a:lnSpc>
            </a:pPr>
            <a:r>
              <a:rPr lang="ru-RU" altLang="ru-RU" sz="1900" smtClean="0"/>
              <a:t>Они могут быть сложными и многофункциональными, синтаксически ориентированными, как, например, </a:t>
            </a:r>
            <a:r>
              <a:rPr lang="ru-RU" altLang="ru-RU" sz="1900" i="1" smtClean="0"/>
              <a:t>GNU Emacs</a:t>
            </a:r>
            <a:r>
              <a:rPr lang="ru-RU" altLang="ru-RU" sz="1900" smtClean="0"/>
              <a:t>. </a:t>
            </a:r>
          </a:p>
          <a:p>
            <a:pPr eaLnBrk="1" hangingPunct="1">
              <a:lnSpc>
                <a:spcPct val="80000"/>
              </a:lnSpc>
            </a:pPr>
            <a:r>
              <a:rPr lang="ru-RU" altLang="ru-RU" sz="1900" smtClean="0"/>
              <a:t>Но обычно структура текстовых файлов очень проста (c точки зрения ФС): </a:t>
            </a:r>
          </a:p>
          <a:p>
            <a:pPr lvl="1" eaLnBrk="1" hangingPunct="1">
              <a:lnSpc>
                <a:spcPct val="80000"/>
              </a:lnSpc>
              <a:buFont typeface="Wingdings" panose="05000000000000000000" pitchFamily="2" charset="2"/>
              <a:buChar char="Ø"/>
            </a:pPr>
            <a:r>
              <a:rPr lang="ru-RU" altLang="ru-RU" sz="1700" smtClean="0"/>
              <a:t>либо последовательность записей, содержащих строки текста, </a:t>
            </a:r>
          </a:p>
          <a:p>
            <a:pPr lvl="1" eaLnBrk="1" hangingPunct="1">
              <a:lnSpc>
                <a:spcPct val="80000"/>
              </a:lnSpc>
              <a:buFont typeface="Wingdings" panose="05000000000000000000" pitchFamily="2" charset="2"/>
              <a:buChar char="Ø"/>
            </a:pPr>
            <a:r>
              <a:rPr lang="ru-RU" altLang="ru-RU" sz="1700" smtClean="0"/>
              <a:t>либо последовательность байтов, среди которых встречаются специальные символы (например, символы конца строки). </a:t>
            </a:r>
          </a:p>
          <a:p>
            <a:pPr eaLnBrk="1" hangingPunct="1">
              <a:lnSpc>
                <a:spcPct val="80000"/>
              </a:lnSpc>
            </a:pPr>
            <a:r>
              <a:rPr lang="ru-RU" altLang="ru-RU" sz="1900" smtClean="0"/>
              <a:t>Конечно же, сложность логической структуры текстового файла определяется текстовым редактором, но в любом случае ФС она не видна.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980FE9CB-BAAA-455B-B657-49D9D09C269E}"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93E5D6E3-B8F7-4712-895E-437F5436739D}" type="slidenum">
              <a:rPr lang="ru-RU" altLang="en-US"/>
              <a:pPr>
                <a:defRPr/>
              </a:pPr>
              <a:t>38</a:t>
            </a:fld>
            <a:endParaRPr lang="ru-RU" altLang="en-US"/>
          </a:p>
        </p:txBody>
      </p:sp>
      <p:sp>
        <p:nvSpPr>
          <p:cNvPr id="43013" name="Rectangle 2"/>
          <p:cNvSpPr>
            <a:spLocks noGrp="1" noChangeArrowheads="1"/>
          </p:cNvSpPr>
          <p:nvPr>
            <p:ph type="title"/>
          </p:nvPr>
        </p:nvSpPr>
        <p:spPr/>
        <p:txBody>
          <a:bodyPr/>
          <a:lstStyle/>
          <a:p>
            <a:pPr eaLnBrk="1" hangingPunct="1"/>
            <a:r>
              <a:rPr lang="ru-RU" altLang="ru-RU" sz="3800" smtClean="0"/>
              <a:t>Файловые системы (24)</a:t>
            </a:r>
            <a:br>
              <a:rPr lang="ru-RU" altLang="ru-RU" sz="3800" smtClean="0"/>
            </a:br>
            <a:r>
              <a:rPr lang="ru-RU" altLang="ru-RU" sz="3200" smtClean="0"/>
              <a:t>Области разумного применения файлов (2)</a:t>
            </a:r>
          </a:p>
        </p:txBody>
      </p:sp>
      <p:sp>
        <p:nvSpPr>
          <p:cNvPr id="43014" name="Rectangle 3"/>
          <p:cNvSpPr>
            <a:spLocks noGrp="1" noChangeArrowheads="1"/>
          </p:cNvSpPr>
          <p:nvPr>
            <p:ph type="body" idx="1"/>
          </p:nvPr>
        </p:nvSpPr>
        <p:spPr/>
        <p:txBody>
          <a:bodyPr/>
          <a:lstStyle/>
          <a:p>
            <a:pPr eaLnBrk="1" hangingPunct="1">
              <a:lnSpc>
                <a:spcPct val="90000"/>
              </a:lnSpc>
            </a:pPr>
            <a:r>
              <a:rPr lang="ru-RU" altLang="ru-RU" sz="2100" smtClean="0"/>
              <a:t>Файлы, содержащие тексты программ, используются как входные файлы компиляторов (чтобы правильно воспринять текст программы, компилятор должен понимать логическую структуру текстового файла), которые, в свою очередь, формируют файлы, содержащие объектные модули. </a:t>
            </a:r>
          </a:p>
          <a:p>
            <a:pPr eaLnBrk="1" hangingPunct="1">
              <a:lnSpc>
                <a:spcPct val="90000"/>
              </a:lnSpc>
            </a:pPr>
            <a:r>
              <a:rPr lang="ru-RU" altLang="ru-RU" sz="2100" smtClean="0"/>
              <a:t>С точки зрения ФС объектные файлы также обладают очень простой структурой – последовательность записей или байтов. </a:t>
            </a:r>
          </a:p>
          <a:p>
            <a:pPr eaLnBrk="1" hangingPunct="1">
              <a:lnSpc>
                <a:spcPct val="90000"/>
              </a:lnSpc>
            </a:pPr>
            <a:r>
              <a:rPr lang="ru-RU" altLang="ru-RU" sz="2100" smtClean="0"/>
              <a:t>Система программирования накладывает на такую структуру более сложную и специфичную для этой системы логическую структуру объектного модуля. </a:t>
            </a:r>
          </a:p>
          <a:p>
            <a:pPr eaLnBrk="1" hangingPunct="1">
              <a:lnSpc>
                <a:spcPct val="90000"/>
              </a:lnSpc>
            </a:pPr>
            <a:r>
              <a:rPr lang="ru-RU" altLang="ru-RU" sz="2100" smtClean="0"/>
              <a:t>Логическая структура объектного модуля ФС неизвестна; эта структура поддерживается инструментами системы программирования.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Дата 3"/>
          <p:cNvSpPr>
            <a:spLocks noGrp="1"/>
          </p:cNvSpPr>
          <p:nvPr>
            <p:ph type="dt" sz="quarter" idx="10"/>
          </p:nvPr>
        </p:nvSpPr>
        <p:spPr/>
        <p:txBody>
          <a:bodyPr/>
          <a:lstStyle/>
          <a:p>
            <a:pPr>
              <a:defRPr/>
            </a:pPr>
            <a:fld id="{62204AAF-51B0-478C-B81C-74F44412B85C}" type="datetime1">
              <a:rPr lang="ru-RU" altLang="en-US" smtClean="0"/>
              <a:t>18.09.2019</a:t>
            </a:fld>
            <a:endParaRPr lang="ru-RU" altLang="en-US"/>
          </a:p>
        </p:txBody>
      </p:sp>
      <p:sp>
        <p:nvSpPr>
          <p:cNvPr id="6"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7" name="Номер слайда 5"/>
          <p:cNvSpPr>
            <a:spLocks noGrp="1"/>
          </p:cNvSpPr>
          <p:nvPr>
            <p:ph type="sldNum" sz="quarter" idx="12"/>
          </p:nvPr>
        </p:nvSpPr>
        <p:spPr/>
        <p:txBody>
          <a:bodyPr/>
          <a:lstStyle/>
          <a:p>
            <a:pPr>
              <a:defRPr/>
            </a:pPr>
            <a:fld id="{CB0E0F51-2027-4DA7-9DAF-268C5B49E52D}" type="slidenum">
              <a:rPr lang="ru-RU" altLang="en-US"/>
              <a:pPr>
                <a:defRPr/>
              </a:pPr>
              <a:t>39</a:t>
            </a:fld>
            <a:endParaRPr lang="ru-RU" altLang="en-US"/>
          </a:p>
        </p:txBody>
      </p:sp>
      <p:sp>
        <p:nvSpPr>
          <p:cNvPr id="44037" name="Rectangle 2"/>
          <p:cNvSpPr>
            <a:spLocks noGrp="1" noChangeArrowheads="1"/>
          </p:cNvSpPr>
          <p:nvPr>
            <p:ph type="title"/>
          </p:nvPr>
        </p:nvSpPr>
        <p:spPr/>
        <p:txBody>
          <a:bodyPr/>
          <a:lstStyle/>
          <a:p>
            <a:pPr eaLnBrk="1" hangingPunct="1"/>
            <a:r>
              <a:rPr lang="ru-RU" altLang="ru-RU" sz="3800" smtClean="0"/>
              <a:t>Файловые системы (25)</a:t>
            </a:r>
            <a:br>
              <a:rPr lang="ru-RU" altLang="ru-RU" sz="3800" smtClean="0"/>
            </a:br>
            <a:r>
              <a:rPr lang="ru-RU" altLang="ru-RU" sz="3200" smtClean="0"/>
              <a:t>Области разумного применения файлов (3)</a:t>
            </a:r>
          </a:p>
        </p:txBody>
      </p:sp>
      <p:sp>
        <p:nvSpPr>
          <p:cNvPr id="44038" name="Rectangle 3"/>
          <p:cNvSpPr>
            <a:spLocks noGrp="1" noChangeArrowheads="1"/>
          </p:cNvSpPr>
          <p:nvPr>
            <p:ph type="body" idx="1"/>
          </p:nvPr>
        </p:nvSpPr>
        <p:spPr/>
        <p:txBody>
          <a:bodyPr/>
          <a:lstStyle/>
          <a:p>
            <a:pPr eaLnBrk="1" hangingPunct="1">
              <a:lnSpc>
                <a:spcPct val="80000"/>
              </a:lnSpc>
            </a:pPr>
            <a:r>
              <a:rPr lang="ru-RU" altLang="ru-RU" sz="2100" smtClean="0"/>
              <a:t>Аналогично обстоит дело с файлами, формируемыми редакторами связей (редактор связей должен понимать логическую структуру файлов объектных модулей) и содержащими образы выполняемых программ. </a:t>
            </a:r>
          </a:p>
          <a:p>
            <a:pPr eaLnBrk="1" hangingPunct="1">
              <a:lnSpc>
                <a:spcPct val="80000"/>
              </a:lnSpc>
            </a:pPr>
            <a:r>
              <a:rPr lang="ru-RU" altLang="ru-RU" sz="2100" smtClean="0"/>
              <a:t>Логическая структура таких файлов остается известной только редактору связей и загрузчику – программе операционной системы.</a:t>
            </a:r>
          </a:p>
          <a:p>
            <a:pPr eaLnBrk="1" hangingPunct="1">
              <a:lnSpc>
                <a:spcPct val="80000"/>
              </a:lnSpc>
            </a:pPr>
            <a:endParaRPr lang="ru-RU" altLang="ru-RU" sz="2100" smtClean="0"/>
          </a:p>
          <a:p>
            <a:pPr eaLnBrk="1" hangingPunct="1">
              <a:lnSpc>
                <a:spcPct val="80000"/>
              </a:lnSpc>
            </a:pPr>
            <a:endParaRPr lang="ru-RU" altLang="ru-RU" sz="2100" smtClean="0"/>
          </a:p>
          <a:p>
            <a:pPr eaLnBrk="1" hangingPunct="1">
              <a:lnSpc>
                <a:spcPct val="80000"/>
              </a:lnSpc>
            </a:pPr>
            <a:endParaRPr lang="ru-RU" altLang="ru-RU" sz="2100" smtClean="0"/>
          </a:p>
          <a:p>
            <a:pPr eaLnBrk="1" hangingPunct="1">
              <a:lnSpc>
                <a:spcPct val="80000"/>
              </a:lnSpc>
            </a:pPr>
            <a:endParaRPr lang="ru-RU" altLang="ru-RU" sz="2100" smtClean="0"/>
          </a:p>
          <a:p>
            <a:pPr eaLnBrk="1" hangingPunct="1">
              <a:lnSpc>
                <a:spcPct val="80000"/>
              </a:lnSpc>
            </a:pPr>
            <a:endParaRPr lang="ru-RU" altLang="ru-RU" sz="2100" smtClean="0"/>
          </a:p>
          <a:p>
            <a:pPr eaLnBrk="1" hangingPunct="1">
              <a:lnSpc>
                <a:spcPct val="80000"/>
              </a:lnSpc>
            </a:pPr>
            <a:r>
              <a:rPr lang="ru-RU" altLang="ru-RU" sz="2100" smtClean="0"/>
              <a:t>Ситуация аналогична и в других случаях: например, при создании и использовании файлов, содержащих графическую, аудио- и видеоинформацию. </a:t>
            </a:r>
          </a:p>
        </p:txBody>
      </p:sp>
      <p:pic>
        <p:nvPicPr>
          <p:cNvPr id="44039" name="Picture 5" descr="Использование_файлов"/>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4075" y="3716338"/>
            <a:ext cx="4176713" cy="1223962"/>
          </a:xfrm>
          <a:prstGeom prst="rect">
            <a:avLst/>
          </a:prstGeom>
          <a:noFill/>
          <a:ln w="31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72E3B40B-2CF0-4395-94CC-A31CFAC35799}"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EA1A01CB-5F8D-4E73-A0FC-1D8C537C7A6B}" type="slidenum">
              <a:rPr lang="ru-RU" altLang="en-US"/>
              <a:pPr>
                <a:defRPr/>
              </a:pPr>
              <a:t>4</a:t>
            </a:fld>
            <a:endParaRPr lang="ru-RU" altLang="en-US"/>
          </a:p>
        </p:txBody>
      </p:sp>
      <p:sp>
        <p:nvSpPr>
          <p:cNvPr id="8197" name="Rectangle 2"/>
          <p:cNvSpPr>
            <a:spLocks noGrp="1" noChangeArrowheads="1"/>
          </p:cNvSpPr>
          <p:nvPr>
            <p:ph type="title"/>
          </p:nvPr>
        </p:nvSpPr>
        <p:spPr/>
        <p:txBody>
          <a:bodyPr/>
          <a:lstStyle/>
          <a:p>
            <a:pPr eaLnBrk="1" hangingPunct="1"/>
            <a:r>
              <a:rPr lang="ru-RU" altLang="ru-RU" sz="3800" smtClean="0"/>
              <a:t>Информационные системы и устройства внешней памяти (1)</a:t>
            </a:r>
          </a:p>
        </p:txBody>
      </p:sp>
      <p:sp>
        <p:nvSpPr>
          <p:cNvPr id="8198" name="Rectangle 3"/>
          <p:cNvSpPr>
            <a:spLocks noGrp="1" noChangeArrowheads="1"/>
          </p:cNvSpPr>
          <p:nvPr>
            <p:ph type="body" idx="1"/>
          </p:nvPr>
        </p:nvSpPr>
        <p:spPr/>
        <p:txBody>
          <a:bodyPr/>
          <a:lstStyle/>
          <a:p>
            <a:pPr eaLnBrk="1" hangingPunct="1">
              <a:lnSpc>
                <a:spcPct val="90000"/>
              </a:lnSpc>
            </a:pPr>
            <a:r>
              <a:rPr lang="ru-RU" altLang="ru-RU" sz="2100" smtClean="0"/>
              <a:t>Информационная система (ИС) – программный комплекс, функции которого состоят:</a:t>
            </a:r>
          </a:p>
          <a:p>
            <a:pPr lvl="1" eaLnBrk="1" hangingPunct="1">
              <a:lnSpc>
                <a:spcPct val="90000"/>
              </a:lnSpc>
              <a:buFont typeface="Wingdings" panose="05000000000000000000" pitchFamily="2" charset="2"/>
              <a:buChar char="Ø"/>
            </a:pPr>
            <a:r>
              <a:rPr lang="ru-RU" altLang="ru-RU" sz="2000" smtClean="0"/>
              <a:t>в поддержке надежного долговременного хранения информации в памяти компьютера;</a:t>
            </a:r>
          </a:p>
          <a:p>
            <a:pPr lvl="1" eaLnBrk="1" hangingPunct="1">
              <a:lnSpc>
                <a:spcPct val="90000"/>
              </a:lnSpc>
              <a:buFont typeface="Wingdings" panose="05000000000000000000" pitchFamily="2" charset="2"/>
              <a:buChar char="Ø"/>
            </a:pPr>
            <a:r>
              <a:rPr lang="ru-RU" altLang="ru-RU" sz="2000" smtClean="0"/>
              <a:t>в выполнении требуемых для данного приложения преобразований информации и/или вычислений;</a:t>
            </a:r>
          </a:p>
          <a:p>
            <a:pPr lvl="1" eaLnBrk="1" hangingPunct="1">
              <a:lnSpc>
                <a:spcPct val="90000"/>
              </a:lnSpc>
              <a:buFont typeface="Wingdings" panose="05000000000000000000" pitchFamily="2" charset="2"/>
              <a:buChar char="Ø"/>
            </a:pPr>
            <a:r>
              <a:rPr lang="ru-RU" altLang="ru-RU" sz="2000" smtClean="0"/>
              <a:t>в предоставлении пользователям системы удобного и легко осваиваемого интерфейса.</a:t>
            </a:r>
          </a:p>
          <a:p>
            <a:pPr eaLnBrk="1" hangingPunct="1">
              <a:lnSpc>
                <a:spcPct val="90000"/>
              </a:lnSpc>
            </a:pPr>
            <a:r>
              <a:rPr lang="ru-RU" altLang="ru-RU" sz="2100" smtClean="0"/>
              <a:t>Объемы данных, с которыми приходится иметь дело ИС, достаточно велики, а сами данные обладают достаточно сложной структурой. </a:t>
            </a:r>
          </a:p>
          <a:p>
            <a:pPr eaLnBrk="1" hangingPunct="1">
              <a:lnSpc>
                <a:spcPct val="90000"/>
              </a:lnSpc>
            </a:pPr>
            <a:r>
              <a:rPr lang="ru-RU" altLang="ru-RU" sz="2100" smtClean="0"/>
              <a:t>Классическими примерами ИС являются банковские системы, системы резервирования авиационных или железнодорожных билетов, мест в гостиницах и т. д. </a:t>
            </a:r>
          </a:p>
          <a:p>
            <a:pPr eaLnBrk="1" hangingPunct="1">
              <a:lnSpc>
                <a:spcPct val="90000"/>
              </a:lnSpc>
            </a:pPr>
            <a:endParaRPr lang="ru-RU" altLang="ru-RU" sz="190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98DC62CB-839F-4B99-B7D8-F56F228A5B04}"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573315BC-34E7-4472-80F1-9072CF67AD21}" type="slidenum">
              <a:rPr lang="ru-RU" altLang="en-US"/>
              <a:pPr>
                <a:defRPr/>
              </a:pPr>
              <a:t>40</a:t>
            </a:fld>
            <a:endParaRPr lang="ru-RU" altLang="en-US"/>
          </a:p>
        </p:txBody>
      </p:sp>
      <p:sp>
        <p:nvSpPr>
          <p:cNvPr id="45061" name="Rectangle 2"/>
          <p:cNvSpPr>
            <a:spLocks noGrp="1" noChangeArrowheads="1"/>
          </p:cNvSpPr>
          <p:nvPr>
            <p:ph type="title"/>
          </p:nvPr>
        </p:nvSpPr>
        <p:spPr/>
        <p:txBody>
          <a:bodyPr/>
          <a:lstStyle/>
          <a:p>
            <a:pPr eaLnBrk="1" hangingPunct="1"/>
            <a:r>
              <a:rPr lang="ru-RU" altLang="ru-RU" sz="3800" smtClean="0"/>
              <a:t>Файловые системы (26)</a:t>
            </a:r>
            <a:br>
              <a:rPr lang="ru-RU" altLang="ru-RU" sz="3800" smtClean="0"/>
            </a:br>
            <a:r>
              <a:rPr lang="ru-RU" altLang="ru-RU" sz="3200" smtClean="0"/>
              <a:t>Области разумного применения файлов (4)</a:t>
            </a:r>
          </a:p>
        </p:txBody>
      </p:sp>
      <p:sp>
        <p:nvSpPr>
          <p:cNvPr id="45062" name="Rectangle 3"/>
          <p:cNvSpPr>
            <a:spLocks noGrp="1" noChangeArrowheads="1"/>
          </p:cNvSpPr>
          <p:nvPr>
            <p:ph type="body" idx="1"/>
          </p:nvPr>
        </p:nvSpPr>
        <p:spPr/>
        <p:txBody>
          <a:bodyPr/>
          <a:lstStyle/>
          <a:p>
            <a:pPr eaLnBrk="1" hangingPunct="1">
              <a:lnSpc>
                <a:spcPct val="90000"/>
              </a:lnSpc>
            </a:pPr>
            <a:r>
              <a:rPr lang="ru-RU" altLang="ru-RU" sz="2400" smtClean="0"/>
              <a:t>Одним словом, файловые системы обычно обеспечивают хранение слабо структурированной информации, оставляя дальнейшую структуризацию прикладным программам. </a:t>
            </a:r>
          </a:p>
          <a:p>
            <a:pPr eaLnBrk="1" hangingPunct="1">
              <a:lnSpc>
                <a:spcPct val="90000"/>
              </a:lnSpc>
            </a:pPr>
            <a:r>
              <a:rPr lang="ru-RU" altLang="ru-RU" sz="2400" smtClean="0"/>
              <a:t>В перечисленных выше случаях использования файлов это даже хорошо, потому что </a:t>
            </a:r>
          </a:p>
          <a:p>
            <a:pPr lvl="1" eaLnBrk="1" hangingPunct="1">
              <a:lnSpc>
                <a:spcPct val="90000"/>
              </a:lnSpc>
              <a:buFont typeface="Wingdings" panose="05000000000000000000" pitchFamily="2" charset="2"/>
              <a:buChar char="Ø"/>
            </a:pPr>
            <a:r>
              <a:rPr lang="ru-RU" altLang="ru-RU" sz="2300" smtClean="0"/>
              <a:t>при разработке любой новой прикладной системы, </a:t>
            </a:r>
          </a:p>
          <a:p>
            <a:pPr lvl="1" eaLnBrk="1" hangingPunct="1">
              <a:lnSpc>
                <a:spcPct val="90000"/>
              </a:lnSpc>
              <a:buFont typeface="Wingdings" panose="05000000000000000000" pitchFamily="2" charset="2"/>
              <a:buChar char="Ø"/>
            </a:pPr>
            <a:r>
              <a:rPr lang="ru-RU" altLang="ru-RU" sz="2300" smtClean="0"/>
              <a:t>опираясь на простые, стандартные и сравнительно дешевые средства файловой системы, </a:t>
            </a:r>
          </a:p>
          <a:p>
            <a:pPr lvl="1" eaLnBrk="1" hangingPunct="1">
              <a:lnSpc>
                <a:spcPct val="90000"/>
              </a:lnSpc>
              <a:buFont typeface="Wingdings" panose="05000000000000000000" pitchFamily="2" charset="2"/>
              <a:buChar char="Ø"/>
            </a:pPr>
            <a:r>
              <a:rPr lang="ru-RU" altLang="ru-RU" sz="2300" smtClean="0"/>
              <a:t>можно реализовать те структуры хранения, которые наиболее точно соответствуют специфике данной прикладной области.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AEFB2746-9A8E-4F2E-BB32-B04D11624BE0}"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6BC6C46E-6A5B-428F-9D3D-7F0D7C5D8F27}" type="slidenum">
              <a:rPr lang="ru-RU" altLang="en-US"/>
              <a:pPr>
                <a:defRPr/>
              </a:pPr>
              <a:t>41</a:t>
            </a:fld>
            <a:endParaRPr lang="ru-RU" altLang="en-US"/>
          </a:p>
        </p:txBody>
      </p:sp>
      <p:sp>
        <p:nvSpPr>
          <p:cNvPr id="46085" name="Rectangle 2"/>
          <p:cNvSpPr>
            <a:spLocks noGrp="1" noChangeArrowheads="1"/>
          </p:cNvSpPr>
          <p:nvPr>
            <p:ph type="title"/>
          </p:nvPr>
        </p:nvSpPr>
        <p:spPr/>
        <p:txBody>
          <a:bodyPr/>
          <a:lstStyle/>
          <a:p>
            <a:pPr eaLnBrk="1" hangingPunct="1"/>
            <a:r>
              <a:rPr lang="ru-RU" altLang="ru-RU" sz="3200" smtClean="0"/>
              <a:t>Потребности информационных систем (1)</a:t>
            </a:r>
            <a:r>
              <a:rPr lang="ru-RU" altLang="ru-RU" sz="3800" smtClean="0"/>
              <a:t> </a:t>
            </a:r>
          </a:p>
        </p:txBody>
      </p:sp>
      <p:sp>
        <p:nvSpPr>
          <p:cNvPr id="46086" name="Rectangle 3"/>
          <p:cNvSpPr>
            <a:spLocks noGrp="1" noChangeArrowheads="1"/>
          </p:cNvSpPr>
          <p:nvPr>
            <p:ph type="body" idx="1"/>
          </p:nvPr>
        </p:nvSpPr>
        <p:spPr/>
        <p:txBody>
          <a:bodyPr/>
          <a:lstStyle/>
          <a:p>
            <a:pPr eaLnBrk="1" hangingPunct="1">
              <a:lnSpc>
                <a:spcPct val="90000"/>
              </a:lnSpc>
            </a:pPr>
            <a:r>
              <a:rPr lang="ru-RU" altLang="ru-RU" sz="2600" smtClean="0"/>
              <a:t>Удовлетворяют ли рассмотренные выше базовые возможности файловых систем потребности информационных систем? </a:t>
            </a:r>
          </a:p>
          <a:p>
            <a:pPr eaLnBrk="1" hangingPunct="1">
              <a:lnSpc>
                <a:spcPct val="90000"/>
              </a:lnSpc>
            </a:pPr>
            <a:r>
              <a:rPr lang="ru-RU" altLang="ru-RU" sz="2600" smtClean="0"/>
              <a:t>Типовая информационная система, главным образом, ориентирована на хранение, выбор и модификацию данных соответствующей прикладной области. </a:t>
            </a:r>
          </a:p>
          <a:p>
            <a:pPr eaLnBrk="1" hangingPunct="1">
              <a:lnSpc>
                <a:spcPct val="90000"/>
              </a:lnSpc>
            </a:pPr>
            <a:r>
              <a:rPr lang="ru-RU" altLang="ru-RU" sz="2600" smtClean="0"/>
              <a:t>Структура таких данных зачастую очень сложна, и, хотя структуры данных различны в разных информационных системах, между ними часто бывает много общего.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Дата 3"/>
          <p:cNvSpPr>
            <a:spLocks noGrp="1"/>
          </p:cNvSpPr>
          <p:nvPr>
            <p:ph type="dt" sz="quarter" idx="10"/>
          </p:nvPr>
        </p:nvSpPr>
        <p:spPr/>
        <p:txBody>
          <a:bodyPr/>
          <a:lstStyle/>
          <a:p>
            <a:pPr>
              <a:defRPr/>
            </a:pPr>
            <a:fld id="{563A7EE2-37F6-4E91-B1E9-31917D10BF19}" type="datetime1">
              <a:rPr lang="ru-RU" altLang="en-US" smtClean="0"/>
              <a:t>18.09.2019</a:t>
            </a:fld>
            <a:endParaRPr lang="ru-RU" altLang="en-US"/>
          </a:p>
        </p:txBody>
      </p:sp>
      <p:sp>
        <p:nvSpPr>
          <p:cNvPr id="6"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7" name="Номер слайда 5"/>
          <p:cNvSpPr>
            <a:spLocks noGrp="1"/>
          </p:cNvSpPr>
          <p:nvPr>
            <p:ph type="sldNum" sz="quarter" idx="12"/>
          </p:nvPr>
        </p:nvSpPr>
        <p:spPr/>
        <p:txBody>
          <a:bodyPr/>
          <a:lstStyle/>
          <a:p>
            <a:pPr>
              <a:defRPr/>
            </a:pPr>
            <a:fld id="{E0DC04A5-3499-47C9-9768-1BA233660F5D}" type="slidenum">
              <a:rPr lang="ru-RU" altLang="en-US"/>
              <a:pPr>
                <a:defRPr/>
              </a:pPr>
              <a:t>42</a:t>
            </a:fld>
            <a:endParaRPr lang="ru-RU" altLang="en-US"/>
          </a:p>
        </p:txBody>
      </p:sp>
      <p:sp>
        <p:nvSpPr>
          <p:cNvPr id="47109" name="Rectangle 2"/>
          <p:cNvSpPr>
            <a:spLocks noGrp="1" noChangeArrowheads="1"/>
          </p:cNvSpPr>
          <p:nvPr>
            <p:ph type="title"/>
          </p:nvPr>
        </p:nvSpPr>
        <p:spPr/>
        <p:txBody>
          <a:bodyPr/>
          <a:lstStyle/>
          <a:p>
            <a:pPr eaLnBrk="1" hangingPunct="1"/>
            <a:r>
              <a:rPr lang="ru-RU" altLang="ru-RU" sz="3200" smtClean="0"/>
              <a:t>Потребности информационных систем (2)</a:t>
            </a:r>
            <a:r>
              <a:rPr lang="ru-RU" altLang="ru-RU" sz="3800" smtClean="0"/>
              <a:t> </a:t>
            </a:r>
          </a:p>
        </p:txBody>
      </p:sp>
      <p:sp>
        <p:nvSpPr>
          <p:cNvPr id="47110" name="Rectangle 3"/>
          <p:cNvSpPr>
            <a:spLocks noGrp="1" noChangeArrowheads="1"/>
          </p:cNvSpPr>
          <p:nvPr>
            <p:ph type="body" idx="1"/>
          </p:nvPr>
        </p:nvSpPr>
        <p:spPr/>
        <p:txBody>
          <a:bodyPr/>
          <a:lstStyle/>
          <a:p>
            <a:pPr eaLnBrk="1" hangingPunct="1"/>
            <a:r>
              <a:rPr lang="ru-RU" altLang="ru-RU" sz="2600" smtClean="0"/>
              <a:t>На начальном этапе</a:t>
            </a:r>
            <a:br>
              <a:rPr lang="ru-RU" altLang="ru-RU" sz="2600" smtClean="0"/>
            </a:br>
            <a:r>
              <a:rPr lang="ru-RU" altLang="ru-RU" sz="2600" smtClean="0"/>
              <a:t>использования </a:t>
            </a:r>
            <a:br>
              <a:rPr lang="ru-RU" altLang="ru-RU" sz="2600" smtClean="0"/>
            </a:br>
            <a:r>
              <a:rPr lang="ru-RU" altLang="ru-RU" sz="2600" smtClean="0"/>
              <a:t>вычислительной техники</a:t>
            </a:r>
            <a:br>
              <a:rPr lang="ru-RU" altLang="ru-RU" sz="2600" smtClean="0"/>
            </a:br>
            <a:r>
              <a:rPr lang="ru-RU" altLang="ru-RU" sz="2600" smtClean="0"/>
              <a:t>для построения ИС проблемы структуризации </a:t>
            </a:r>
            <a:br>
              <a:rPr lang="ru-RU" altLang="ru-RU" sz="2600" smtClean="0"/>
            </a:br>
            <a:r>
              <a:rPr lang="ru-RU" altLang="ru-RU" sz="2600" smtClean="0"/>
              <a:t>данных решались индивидуально в каждой ИС. </a:t>
            </a:r>
          </a:p>
          <a:p>
            <a:pPr eaLnBrk="1" hangingPunct="1"/>
            <a:r>
              <a:rPr lang="ru-RU" altLang="ru-RU" sz="2600" smtClean="0"/>
              <a:t>Производились необходимые надстройки над файловыми системами (библиотеки программ), подобно тому, как это делается в компиляторах, редакторах и т. д. </a:t>
            </a:r>
          </a:p>
        </p:txBody>
      </p:sp>
      <p:pic>
        <p:nvPicPr>
          <p:cNvPr id="47111" name="Picture 4" descr="ИС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59338" y="1700213"/>
            <a:ext cx="3671887" cy="1008062"/>
          </a:xfrm>
          <a:prstGeom prst="rect">
            <a:avLst/>
          </a:prstGeom>
          <a:noFill/>
          <a:ln w="31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Дата 3"/>
          <p:cNvSpPr>
            <a:spLocks noGrp="1"/>
          </p:cNvSpPr>
          <p:nvPr>
            <p:ph type="dt" sz="quarter" idx="10"/>
          </p:nvPr>
        </p:nvSpPr>
        <p:spPr/>
        <p:txBody>
          <a:bodyPr/>
          <a:lstStyle/>
          <a:p>
            <a:pPr>
              <a:defRPr/>
            </a:pPr>
            <a:fld id="{5F046A72-9902-4EA6-BEA7-73C235EFCFD8}" type="datetime1">
              <a:rPr lang="ru-RU" altLang="en-US" smtClean="0"/>
              <a:t>18.09.2019</a:t>
            </a:fld>
            <a:endParaRPr lang="ru-RU" altLang="en-US"/>
          </a:p>
        </p:txBody>
      </p:sp>
      <p:sp>
        <p:nvSpPr>
          <p:cNvPr id="6"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7" name="Номер слайда 5"/>
          <p:cNvSpPr>
            <a:spLocks noGrp="1"/>
          </p:cNvSpPr>
          <p:nvPr>
            <p:ph type="sldNum" sz="quarter" idx="12"/>
          </p:nvPr>
        </p:nvSpPr>
        <p:spPr/>
        <p:txBody>
          <a:bodyPr/>
          <a:lstStyle/>
          <a:p>
            <a:pPr>
              <a:defRPr/>
            </a:pPr>
            <a:fld id="{E7C4B9B0-6367-41C5-9907-1B902C799C88}" type="slidenum">
              <a:rPr lang="ru-RU" altLang="en-US"/>
              <a:pPr>
                <a:defRPr/>
              </a:pPr>
              <a:t>43</a:t>
            </a:fld>
            <a:endParaRPr lang="ru-RU" altLang="en-US"/>
          </a:p>
        </p:txBody>
      </p:sp>
      <p:sp>
        <p:nvSpPr>
          <p:cNvPr id="48133" name="Rectangle 2"/>
          <p:cNvSpPr>
            <a:spLocks noGrp="1" noChangeArrowheads="1"/>
          </p:cNvSpPr>
          <p:nvPr>
            <p:ph type="title"/>
          </p:nvPr>
        </p:nvSpPr>
        <p:spPr/>
        <p:txBody>
          <a:bodyPr/>
          <a:lstStyle/>
          <a:p>
            <a:pPr eaLnBrk="1" hangingPunct="1"/>
            <a:r>
              <a:rPr lang="ru-RU" altLang="ru-RU" sz="3200" smtClean="0"/>
              <a:t>Потребности информационных систем (3)</a:t>
            </a:r>
            <a:r>
              <a:rPr lang="ru-RU" altLang="ru-RU" sz="3800" smtClean="0"/>
              <a:t> </a:t>
            </a:r>
          </a:p>
        </p:txBody>
      </p:sp>
      <p:sp>
        <p:nvSpPr>
          <p:cNvPr id="48134" name="Rectangle 3"/>
          <p:cNvSpPr>
            <a:spLocks noGrp="1" noChangeArrowheads="1"/>
          </p:cNvSpPr>
          <p:nvPr>
            <p:ph type="body" idx="1"/>
          </p:nvPr>
        </p:nvSpPr>
        <p:spPr/>
        <p:txBody>
          <a:bodyPr/>
          <a:lstStyle/>
          <a:p>
            <a:pPr eaLnBrk="1" hangingPunct="1">
              <a:lnSpc>
                <a:spcPct val="80000"/>
              </a:lnSpc>
            </a:pPr>
            <a:r>
              <a:rPr lang="ru-RU" altLang="ru-RU" sz="2100" dirty="0" smtClean="0"/>
              <a:t>Но поскольку для функционирования информационных систем требуются сложные структуры данных, эти дополнительные индивидуальные средства управления данными являлись существенной частью информационных систем и практически повторялись от одной системы к другой. </a:t>
            </a:r>
          </a:p>
          <a:p>
            <a:pPr eaLnBrk="1" hangingPunct="1">
              <a:lnSpc>
                <a:spcPct val="80000"/>
              </a:lnSpc>
            </a:pPr>
            <a:r>
              <a:rPr lang="ru-RU" altLang="ru-RU" sz="2100" dirty="0" smtClean="0"/>
              <a:t>Стремление выделить общую часть информационных систем, ответственную за управление сложно структурированными данными, явилось первой побудительной причиной создания СУБД. </a:t>
            </a:r>
          </a:p>
          <a:p>
            <a:pPr eaLnBrk="1" hangingPunct="1">
              <a:lnSpc>
                <a:spcPct val="80000"/>
              </a:lnSpc>
            </a:pPr>
            <a:r>
              <a:rPr lang="ru-RU" altLang="ru-RU" sz="2100" dirty="0" smtClean="0"/>
              <a:t>Очень скоро стало понятно, что </a:t>
            </a:r>
            <a:br>
              <a:rPr lang="ru-RU" altLang="ru-RU" sz="2100" dirty="0" smtClean="0"/>
            </a:br>
            <a:r>
              <a:rPr lang="ru-RU" altLang="ru-RU" sz="2100" dirty="0" smtClean="0"/>
              <a:t>невозможно обойтись общей </a:t>
            </a:r>
            <a:br>
              <a:rPr lang="ru-RU" altLang="ru-RU" sz="2100" dirty="0" smtClean="0"/>
            </a:br>
            <a:r>
              <a:rPr lang="ru-RU" altLang="ru-RU" sz="2100" dirty="0" smtClean="0"/>
              <a:t>библиотекой программ, </a:t>
            </a:r>
            <a:br>
              <a:rPr lang="ru-RU" altLang="ru-RU" sz="2100" dirty="0" smtClean="0"/>
            </a:br>
            <a:r>
              <a:rPr lang="ru-RU" altLang="ru-RU" sz="2100" dirty="0" smtClean="0"/>
              <a:t>реализующей над стандартной </a:t>
            </a:r>
            <a:br>
              <a:rPr lang="ru-RU" altLang="ru-RU" sz="2100" dirty="0" smtClean="0"/>
            </a:br>
            <a:r>
              <a:rPr lang="ru-RU" altLang="ru-RU" sz="2100" dirty="0" smtClean="0"/>
              <a:t>базовой ФС более сложные методы </a:t>
            </a:r>
            <a:br>
              <a:rPr lang="ru-RU" altLang="ru-RU" sz="2100" dirty="0" smtClean="0"/>
            </a:br>
            <a:r>
              <a:rPr lang="ru-RU" altLang="ru-RU" sz="2100" dirty="0" smtClean="0"/>
              <a:t>хранения данных. </a:t>
            </a:r>
          </a:p>
        </p:txBody>
      </p:sp>
      <p:pic>
        <p:nvPicPr>
          <p:cNvPr id="48135" name="Picture 5" descr="ИС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063" y="4365625"/>
            <a:ext cx="2880369" cy="1282700"/>
          </a:xfrm>
          <a:prstGeom prst="rect">
            <a:avLst/>
          </a:prstGeom>
          <a:noFill/>
          <a:ln w="31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402E1474-AD8B-4FBD-B08E-D6973E8882CC}"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89F9FADF-A640-4D8A-97C6-812A74F3A40A}" type="slidenum">
              <a:rPr lang="ru-RU" altLang="en-US"/>
              <a:pPr>
                <a:defRPr/>
              </a:pPr>
              <a:t>44</a:t>
            </a:fld>
            <a:endParaRPr lang="ru-RU" altLang="en-US"/>
          </a:p>
        </p:txBody>
      </p:sp>
      <p:sp>
        <p:nvSpPr>
          <p:cNvPr id="49157" name="Rectangle 2"/>
          <p:cNvSpPr>
            <a:spLocks noGrp="1" noChangeArrowheads="1"/>
          </p:cNvSpPr>
          <p:nvPr>
            <p:ph type="title"/>
          </p:nvPr>
        </p:nvSpPr>
        <p:spPr/>
        <p:txBody>
          <a:bodyPr/>
          <a:lstStyle/>
          <a:p>
            <a:pPr eaLnBrk="1" hangingPunct="1"/>
            <a:r>
              <a:rPr lang="ru-RU" altLang="ru-RU" sz="3200" smtClean="0"/>
              <a:t>Потребности информационных систем (4)</a:t>
            </a:r>
            <a:r>
              <a:rPr lang="ru-RU" altLang="ru-RU" sz="3800" smtClean="0"/>
              <a:t> </a:t>
            </a:r>
          </a:p>
        </p:txBody>
      </p:sp>
      <p:sp>
        <p:nvSpPr>
          <p:cNvPr id="49158" name="Rectangle 3"/>
          <p:cNvSpPr>
            <a:spLocks noGrp="1" noChangeArrowheads="1"/>
          </p:cNvSpPr>
          <p:nvPr>
            <p:ph type="body" idx="1"/>
          </p:nvPr>
        </p:nvSpPr>
        <p:spPr/>
        <p:txBody>
          <a:bodyPr/>
          <a:lstStyle/>
          <a:p>
            <a:pPr eaLnBrk="1" hangingPunct="1">
              <a:lnSpc>
                <a:spcPct val="80000"/>
              </a:lnSpc>
            </a:pPr>
            <a:r>
              <a:rPr lang="ru-RU" altLang="ru-RU" sz="1600" smtClean="0"/>
              <a:t>Поясним это на примере. </a:t>
            </a:r>
          </a:p>
          <a:p>
            <a:pPr eaLnBrk="1" hangingPunct="1">
              <a:lnSpc>
                <a:spcPct val="80000"/>
              </a:lnSpc>
            </a:pPr>
            <a:r>
              <a:rPr lang="ru-RU" altLang="ru-RU" sz="1600" smtClean="0"/>
              <a:t>Пусть требуется реализовать ИС, поддерживающую учет служащих некоторой организации.</a:t>
            </a:r>
            <a:r>
              <a:rPr lang="ru-RU" altLang="ru-RU" sz="1500" smtClean="0"/>
              <a:t> </a:t>
            </a:r>
          </a:p>
          <a:p>
            <a:pPr eaLnBrk="1" hangingPunct="1">
              <a:lnSpc>
                <a:spcPct val="80000"/>
              </a:lnSpc>
            </a:pPr>
            <a:r>
              <a:rPr lang="ru-RU" altLang="ru-RU" sz="1600" smtClean="0"/>
              <a:t>Система должна выполнять следующие действия:</a:t>
            </a:r>
            <a:r>
              <a:rPr lang="ru-RU" altLang="ru-RU" sz="1500" smtClean="0"/>
              <a:t> </a:t>
            </a:r>
          </a:p>
          <a:p>
            <a:pPr lvl="1" eaLnBrk="1" hangingPunct="1">
              <a:lnSpc>
                <a:spcPct val="80000"/>
              </a:lnSpc>
              <a:buFont typeface="Wingdings" panose="05000000000000000000" pitchFamily="2" charset="2"/>
              <a:buChar char="Ø"/>
            </a:pPr>
            <a:r>
              <a:rPr lang="ru-RU" altLang="ru-RU" sz="1400" smtClean="0"/>
              <a:t>выдавать списки служащих по отделам;</a:t>
            </a:r>
          </a:p>
          <a:p>
            <a:pPr lvl="1" eaLnBrk="1" hangingPunct="1">
              <a:lnSpc>
                <a:spcPct val="80000"/>
              </a:lnSpc>
              <a:buFont typeface="Wingdings" panose="05000000000000000000" pitchFamily="2" charset="2"/>
              <a:buChar char="Ø"/>
            </a:pPr>
            <a:r>
              <a:rPr lang="ru-RU" altLang="ru-RU" sz="1400" smtClean="0"/>
              <a:t>поддерживать возможность перевода служащего из одного отдела в другой;</a:t>
            </a:r>
          </a:p>
          <a:p>
            <a:pPr lvl="1" eaLnBrk="1" hangingPunct="1">
              <a:lnSpc>
                <a:spcPct val="80000"/>
              </a:lnSpc>
              <a:buFont typeface="Wingdings" panose="05000000000000000000" pitchFamily="2" charset="2"/>
              <a:buChar char="Ø"/>
            </a:pPr>
            <a:r>
              <a:rPr lang="ru-RU" altLang="ru-RU" sz="1400" smtClean="0"/>
              <a:t>обеспечивать средства поддержки приема на работу новых служащих и увольнения работающих служащих.</a:t>
            </a:r>
            <a:r>
              <a:rPr lang="ru-RU" altLang="ru-RU" sz="1300" smtClean="0"/>
              <a:t> </a:t>
            </a:r>
          </a:p>
          <a:p>
            <a:pPr eaLnBrk="1" hangingPunct="1">
              <a:lnSpc>
                <a:spcPct val="80000"/>
              </a:lnSpc>
            </a:pPr>
            <a:r>
              <a:rPr lang="ru-RU" altLang="ru-RU" sz="1600" smtClean="0"/>
              <a:t>Кроме того, для каждого отдела должна поддерживаться возможность получения: </a:t>
            </a:r>
          </a:p>
          <a:p>
            <a:pPr lvl="1" eaLnBrk="1" hangingPunct="1">
              <a:lnSpc>
                <a:spcPct val="80000"/>
              </a:lnSpc>
              <a:buFont typeface="Wingdings" panose="05000000000000000000" pitchFamily="2" charset="2"/>
              <a:buChar char="Ø"/>
            </a:pPr>
            <a:r>
              <a:rPr lang="ru-RU" altLang="ru-RU" sz="1400" smtClean="0"/>
              <a:t>имени руководителя отдела; </a:t>
            </a:r>
          </a:p>
          <a:p>
            <a:pPr lvl="1" eaLnBrk="1" hangingPunct="1">
              <a:lnSpc>
                <a:spcPct val="80000"/>
              </a:lnSpc>
              <a:buFont typeface="Wingdings" panose="05000000000000000000" pitchFamily="2" charset="2"/>
              <a:buChar char="Ø"/>
            </a:pPr>
            <a:r>
              <a:rPr lang="ru-RU" altLang="ru-RU" sz="1400" smtClean="0"/>
              <a:t>общей численности отдела; </a:t>
            </a:r>
          </a:p>
          <a:p>
            <a:pPr lvl="1" eaLnBrk="1" hangingPunct="1">
              <a:lnSpc>
                <a:spcPct val="80000"/>
              </a:lnSpc>
              <a:buFont typeface="Wingdings" panose="05000000000000000000" pitchFamily="2" charset="2"/>
              <a:buChar char="Ø"/>
            </a:pPr>
            <a:r>
              <a:rPr lang="ru-RU" altLang="ru-RU" sz="1400" smtClean="0"/>
              <a:t>общей суммы заработной платы служащих отдела, среднего размера заработной платы и т. д.</a:t>
            </a:r>
            <a:r>
              <a:rPr lang="ru-RU" altLang="ru-RU" sz="1300" smtClean="0"/>
              <a:t> </a:t>
            </a:r>
          </a:p>
          <a:p>
            <a:pPr eaLnBrk="1" hangingPunct="1">
              <a:lnSpc>
                <a:spcPct val="80000"/>
              </a:lnSpc>
            </a:pPr>
            <a:r>
              <a:rPr lang="ru-RU" altLang="ru-RU" sz="1600" smtClean="0"/>
              <a:t>Для каждого служащего должна поддерживаться возможность получения: </a:t>
            </a:r>
          </a:p>
          <a:p>
            <a:pPr lvl="1" eaLnBrk="1" hangingPunct="1">
              <a:lnSpc>
                <a:spcPct val="80000"/>
              </a:lnSpc>
              <a:buFont typeface="Wingdings" panose="05000000000000000000" pitchFamily="2" charset="2"/>
              <a:buChar char="Ø"/>
            </a:pPr>
            <a:r>
              <a:rPr lang="ru-RU" altLang="ru-RU" sz="1400" smtClean="0"/>
              <a:t>номера удостоверения по полному имени служащего (для простоты допустим, что имена всех служащих различны); </a:t>
            </a:r>
          </a:p>
          <a:p>
            <a:pPr lvl="1" eaLnBrk="1" hangingPunct="1">
              <a:lnSpc>
                <a:spcPct val="80000"/>
              </a:lnSpc>
              <a:buFont typeface="Wingdings" panose="05000000000000000000" pitchFamily="2" charset="2"/>
              <a:buChar char="Ø"/>
            </a:pPr>
            <a:r>
              <a:rPr lang="ru-RU" altLang="ru-RU" sz="1400" smtClean="0"/>
              <a:t>полного имени по номеру удостоверения; </a:t>
            </a:r>
          </a:p>
          <a:p>
            <a:pPr lvl="1" eaLnBrk="1" hangingPunct="1">
              <a:lnSpc>
                <a:spcPct val="80000"/>
              </a:lnSpc>
              <a:buFont typeface="Wingdings" panose="05000000000000000000" pitchFamily="2" charset="2"/>
              <a:buChar char="Ø"/>
            </a:pPr>
            <a:r>
              <a:rPr lang="ru-RU" altLang="ru-RU" sz="1400" smtClean="0"/>
              <a:t>информации о соответствии служащего занимаемой должности и о размере его заработной платы.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F096DBF7-CE55-4EA5-AFA4-E2BE0F45E950}"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ABA2C034-09B4-48DE-8DD4-979528F89D2C}" type="slidenum">
              <a:rPr lang="ru-RU" altLang="en-US"/>
              <a:pPr>
                <a:defRPr/>
              </a:pPr>
              <a:t>45</a:t>
            </a:fld>
            <a:endParaRPr lang="ru-RU" altLang="en-US"/>
          </a:p>
        </p:txBody>
      </p:sp>
      <p:sp>
        <p:nvSpPr>
          <p:cNvPr id="50181" name="Rectangle 2"/>
          <p:cNvSpPr>
            <a:spLocks noGrp="1" noChangeArrowheads="1"/>
          </p:cNvSpPr>
          <p:nvPr>
            <p:ph type="title"/>
          </p:nvPr>
        </p:nvSpPr>
        <p:spPr/>
        <p:txBody>
          <a:bodyPr/>
          <a:lstStyle/>
          <a:p>
            <a:pPr eaLnBrk="1" hangingPunct="1"/>
            <a:r>
              <a:rPr lang="ru-RU" altLang="ru-RU" sz="3200" smtClean="0"/>
              <a:t>Потребности информационных систем (5) </a:t>
            </a:r>
            <a:r>
              <a:rPr lang="ru-RU" altLang="ru-RU" sz="2800" smtClean="0"/>
              <a:t>Структуры данных (1)</a:t>
            </a:r>
          </a:p>
        </p:txBody>
      </p:sp>
      <p:sp>
        <p:nvSpPr>
          <p:cNvPr id="50182" name="Rectangle 3"/>
          <p:cNvSpPr>
            <a:spLocks noGrp="1" noChangeArrowheads="1"/>
          </p:cNvSpPr>
          <p:nvPr>
            <p:ph type="body" idx="1"/>
          </p:nvPr>
        </p:nvSpPr>
        <p:spPr/>
        <p:txBody>
          <a:bodyPr/>
          <a:lstStyle/>
          <a:p>
            <a:pPr eaLnBrk="1" hangingPunct="1">
              <a:lnSpc>
                <a:spcPct val="80000"/>
              </a:lnSpc>
            </a:pPr>
            <a:r>
              <a:rPr lang="ru-RU" altLang="ru-RU" sz="1900" smtClean="0"/>
              <a:t>Предположим, что мы решили основывать эту ИС на файловой системе и пользоваться одним файлом </a:t>
            </a:r>
            <a:r>
              <a:rPr lang="ru-RU" altLang="ru-RU" sz="1900" b="1" smtClean="0"/>
              <a:t>СЛУЖАЩИЕ</a:t>
            </a:r>
            <a:r>
              <a:rPr lang="ru-RU" altLang="ru-RU" sz="1900" smtClean="0"/>
              <a:t>, расширив базовые возможности файловой системы за счет специальной библиотеки функций.</a:t>
            </a:r>
          </a:p>
          <a:p>
            <a:pPr eaLnBrk="1" hangingPunct="1">
              <a:lnSpc>
                <a:spcPct val="80000"/>
              </a:lnSpc>
            </a:pPr>
            <a:r>
              <a:rPr lang="ru-RU" altLang="ru-RU" sz="1900" smtClean="0"/>
              <a:t>Поскольку минимальной информационной единицей является служащий, в этом файле должна содержаться одна запись для каждого служащего. </a:t>
            </a:r>
          </a:p>
          <a:p>
            <a:pPr eaLnBrk="1" hangingPunct="1">
              <a:lnSpc>
                <a:spcPct val="80000"/>
              </a:lnSpc>
            </a:pPr>
            <a:r>
              <a:rPr lang="ru-RU" altLang="ru-RU" sz="1900" smtClean="0"/>
              <a:t>Чтобы можно было удовлетворить указанные выше требования, запись о служащем должна иметь следующие поля: </a:t>
            </a:r>
          </a:p>
          <a:p>
            <a:pPr lvl="1" eaLnBrk="1" hangingPunct="1">
              <a:lnSpc>
                <a:spcPct val="80000"/>
              </a:lnSpc>
              <a:buFont typeface="Wingdings" panose="05000000000000000000" pitchFamily="2" charset="2"/>
              <a:buChar char="Ø"/>
            </a:pPr>
            <a:r>
              <a:rPr lang="ru-RU" altLang="ru-RU" sz="1700" smtClean="0"/>
              <a:t>полное имя служащего (</a:t>
            </a:r>
            <a:r>
              <a:rPr lang="ru-RU" altLang="ru-RU" sz="1700" b="1" smtClean="0"/>
              <a:t>СЛУ_ИМЯ</a:t>
            </a:r>
            <a:r>
              <a:rPr lang="ru-RU" altLang="ru-RU" sz="1700" smtClean="0"/>
              <a:t>); </a:t>
            </a:r>
          </a:p>
          <a:p>
            <a:pPr lvl="1" eaLnBrk="1" hangingPunct="1">
              <a:lnSpc>
                <a:spcPct val="80000"/>
              </a:lnSpc>
              <a:buFont typeface="Wingdings" panose="05000000000000000000" pitchFamily="2" charset="2"/>
              <a:buChar char="Ø"/>
            </a:pPr>
            <a:r>
              <a:rPr lang="ru-RU" altLang="ru-RU" sz="1700" smtClean="0"/>
              <a:t>номер его удостоверения (</a:t>
            </a:r>
            <a:r>
              <a:rPr lang="ru-RU" altLang="ru-RU" sz="1700" b="1" smtClean="0"/>
              <a:t>СЛУ_НОМЕР</a:t>
            </a:r>
            <a:r>
              <a:rPr lang="ru-RU" altLang="ru-RU" sz="1700" smtClean="0"/>
              <a:t>); </a:t>
            </a:r>
          </a:p>
          <a:p>
            <a:pPr lvl="1" eaLnBrk="1" hangingPunct="1">
              <a:lnSpc>
                <a:spcPct val="80000"/>
              </a:lnSpc>
              <a:buFont typeface="Wingdings" panose="05000000000000000000" pitchFamily="2" charset="2"/>
              <a:buChar char="Ø"/>
            </a:pPr>
            <a:r>
              <a:rPr lang="ru-RU" altLang="ru-RU" sz="1700" smtClean="0"/>
              <a:t>данные о соответствии служащего занимаемой должности (</a:t>
            </a:r>
            <a:r>
              <a:rPr lang="ru-RU" altLang="ru-RU" sz="1700" b="1" smtClean="0"/>
              <a:t>СЛУ_СТАТ</a:t>
            </a:r>
            <a:r>
              <a:rPr lang="ru-RU" altLang="ru-RU" sz="1700" smtClean="0"/>
              <a:t>; для простоты «да» или «нет», соответствует или не соответствует должности); </a:t>
            </a:r>
          </a:p>
          <a:p>
            <a:pPr lvl="1" eaLnBrk="1" hangingPunct="1">
              <a:lnSpc>
                <a:spcPct val="80000"/>
              </a:lnSpc>
              <a:buFont typeface="Wingdings" panose="05000000000000000000" pitchFamily="2" charset="2"/>
              <a:buChar char="Ø"/>
            </a:pPr>
            <a:r>
              <a:rPr lang="ru-RU" altLang="ru-RU" sz="1700" smtClean="0"/>
              <a:t>размер заработной платы (</a:t>
            </a:r>
            <a:r>
              <a:rPr lang="ru-RU" altLang="ru-RU" sz="1700" b="1" smtClean="0"/>
              <a:t>СЛУ_ЗАРП</a:t>
            </a:r>
            <a:r>
              <a:rPr lang="ru-RU" altLang="ru-RU" sz="1700" smtClean="0"/>
              <a:t>); </a:t>
            </a:r>
          </a:p>
          <a:p>
            <a:pPr lvl="1" eaLnBrk="1" hangingPunct="1">
              <a:lnSpc>
                <a:spcPct val="80000"/>
              </a:lnSpc>
              <a:buFont typeface="Wingdings" panose="05000000000000000000" pitchFamily="2" charset="2"/>
              <a:buChar char="Ø"/>
            </a:pPr>
            <a:r>
              <a:rPr lang="ru-RU" altLang="ru-RU" sz="1700" smtClean="0"/>
              <a:t>номер отдела (</a:t>
            </a:r>
            <a:r>
              <a:rPr lang="ru-RU" altLang="ru-RU" sz="1700" b="1" smtClean="0"/>
              <a:t>СЛУ_ОТД_НОМЕР</a:t>
            </a:r>
            <a:r>
              <a:rPr lang="ru-RU" altLang="ru-RU" sz="1700" smtClean="0"/>
              <a:t>).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7F32E7A6-AD00-4EA8-994A-025ADAA23DF3}"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F7F12C65-7B77-458D-A66F-792CAEDE341D}" type="slidenum">
              <a:rPr lang="ru-RU" altLang="en-US"/>
              <a:pPr>
                <a:defRPr/>
              </a:pPr>
              <a:t>46</a:t>
            </a:fld>
            <a:endParaRPr lang="ru-RU" altLang="en-US"/>
          </a:p>
        </p:txBody>
      </p:sp>
      <p:sp>
        <p:nvSpPr>
          <p:cNvPr id="51205" name="Rectangle 2"/>
          <p:cNvSpPr>
            <a:spLocks noGrp="1" noChangeArrowheads="1"/>
          </p:cNvSpPr>
          <p:nvPr>
            <p:ph type="title"/>
          </p:nvPr>
        </p:nvSpPr>
        <p:spPr/>
        <p:txBody>
          <a:bodyPr/>
          <a:lstStyle/>
          <a:p>
            <a:pPr eaLnBrk="1" hangingPunct="1"/>
            <a:r>
              <a:rPr lang="ru-RU" altLang="ru-RU" sz="3200" smtClean="0"/>
              <a:t>Потребности информационных систем (6) </a:t>
            </a:r>
            <a:r>
              <a:rPr lang="ru-RU" altLang="ru-RU" sz="2800" smtClean="0"/>
              <a:t>Структуры данных (2)</a:t>
            </a:r>
          </a:p>
        </p:txBody>
      </p:sp>
      <p:sp>
        <p:nvSpPr>
          <p:cNvPr id="51206" name="Rectangle 3"/>
          <p:cNvSpPr>
            <a:spLocks noGrp="1" noChangeArrowheads="1"/>
          </p:cNvSpPr>
          <p:nvPr>
            <p:ph type="body" idx="1"/>
          </p:nvPr>
        </p:nvSpPr>
        <p:spPr/>
        <p:txBody>
          <a:bodyPr/>
          <a:lstStyle/>
          <a:p>
            <a:pPr eaLnBrk="1" hangingPunct="1">
              <a:lnSpc>
                <a:spcPct val="90000"/>
              </a:lnSpc>
            </a:pPr>
            <a:r>
              <a:rPr lang="ru-RU" altLang="ru-RU" sz="2100" smtClean="0"/>
              <a:t>Поскольку мы решили ограничиться одним файлом </a:t>
            </a:r>
            <a:r>
              <a:rPr lang="ru-RU" altLang="ru-RU" sz="2100" b="1" smtClean="0"/>
              <a:t>СЛУЖАЩИЕ</a:t>
            </a:r>
            <a:r>
              <a:rPr lang="ru-RU" altLang="ru-RU" sz="2100" smtClean="0"/>
              <a:t>, та же запись должна содержать имя руководителя отдела (</a:t>
            </a:r>
            <a:r>
              <a:rPr lang="ru-RU" altLang="ru-RU" sz="2100" b="1" smtClean="0"/>
              <a:t>СЛУ_ОТД_РУК</a:t>
            </a:r>
            <a:r>
              <a:rPr lang="ru-RU" altLang="ru-RU" sz="2100" smtClean="0"/>
              <a:t>). </a:t>
            </a:r>
          </a:p>
          <a:p>
            <a:pPr eaLnBrk="1" hangingPunct="1">
              <a:lnSpc>
                <a:spcPct val="90000"/>
              </a:lnSpc>
            </a:pPr>
            <a:r>
              <a:rPr lang="ru-RU" altLang="ru-RU" sz="2100" smtClean="0"/>
              <a:t>Иначе было бы невозможно, например, получить имя руководителя отдела с известным номером.</a:t>
            </a:r>
          </a:p>
          <a:p>
            <a:pPr eaLnBrk="1" hangingPunct="1">
              <a:lnSpc>
                <a:spcPct val="90000"/>
              </a:lnSpc>
            </a:pPr>
            <a:r>
              <a:rPr lang="ru-RU" altLang="ru-RU" sz="2100" smtClean="0"/>
              <a:t>Чтобы ИС могла эффективно выполнять свои базовые функции, необходимо обеспечить многоключевой доступ к файлу СЛУЖАЩИЕ по уникальным ключам </a:t>
            </a:r>
            <a:r>
              <a:rPr lang="ru-RU" altLang="ru-RU" sz="2100" b="1" smtClean="0"/>
              <a:t>СЛУ_ИМЯ</a:t>
            </a:r>
            <a:r>
              <a:rPr lang="ru-RU" altLang="ru-RU" sz="2100" smtClean="0"/>
              <a:t> и </a:t>
            </a:r>
            <a:r>
              <a:rPr lang="ru-RU" altLang="ru-RU" sz="2100" b="1" smtClean="0"/>
              <a:t>СЛУ_НОМЕР</a:t>
            </a:r>
            <a:r>
              <a:rPr lang="ru-RU" altLang="ru-RU" sz="2100" smtClean="0"/>
              <a:t>. </a:t>
            </a:r>
          </a:p>
          <a:p>
            <a:pPr eaLnBrk="1" hangingPunct="1">
              <a:lnSpc>
                <a:spcPct val="90000"/>
              </a:lnSpc>
            </a:pPr>
            <a:r>
              <a:rPr lang="ru-RU" altLang="ru-RU" sz="2100" smtClean="0"/>
              <a:t>В противном случае для выполнения наиболее часто используемых операций получения данных о конкретном служащем понадобится последовательный просмотр в среднем половины записей файла.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Дата 3"/>
          <p:cNvSpPr>
            <a:spLocks noGrp="1"/>
          </p:cNvSpPr>
          <p:nvPr>
            <p:ph type="dt" sz="quarter" idx="10"/>
          </p:nvPr>
        </p:nvSpPr>
        <p:spPr/>
        <p:txBody>
          <a:bodyPr/>
          <a:lstStyle/>
          <a:p>
            <a:pPr>
              <a:defRPr/>
            </a:pPr>
            <a:fld id="{BD09BB45-D8ED-43E1-A67D-ED662B8598AC}" type="datetime1">
              <a:rPr lang="ru-RU" altLang="en-US" smtClean="0"/>
              <a:t>18.09.2019</a:t>
            </a:fld>
            <a:endParaRPr lang="ru-RU" altLang="en-US"/>
          </a:p>
        </p:txBody>
      </p:sp>
      <p:sp>
        <p:nvSpPr>
          <p:cNvPr id="6"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7" name="Номер слайда 5"/>
          <p:cNvSpPr>
            <a:spLocks noGrp="1"/>
          </p:cNvSpPr>
          <p:nvPr>
            <p:ph type="sldNum" sz="quarter" idx="12"/>
          </p:nvPr>
        </p:nvSpPr>
        <p:spPr/>
        <p:txBody>
          <a:bodyPr/>
          <a:lstStyle/>
          <a:p>
            <a:pPr>
              <a:defRPr/>
            </a:pPr>
            <a:fld id="{0BE5DCD8-36E5-4EBB-BE3F-6F53CB657A93}" type="slidenum">
              <a:rPr lang="ru-RU" altLang="en-US"/>
              <a:pPr>
                <a:defRPr/>
              </a:pPr>
              <a:t>47</a:t>
            </a:fld>
            <a:endParaRPr lang="ru-RU" altLang="en-US"/>
          </a:p>
        </p:txBody>
      </p:sp>
      <p:sp>
        <p:nvSpPr>
          <p:cNvPr id="52229" name="Rectangle 2"/>
          <p:cNvSpPr>
            <a:spLocks noGrp="1" noChangeArrowheads="1"/>
          </p:cNvSpPr>
          <p:nvPr>
            <p:ph type="title"/>
          </p:nvPr>
        </p:nvSpPr>
        <p:spPr/>
        <p:txBody>
          <a:bodyPr/>
          <a:lstStyle/>
          <a:p>
            <a:pPr eaLnBrk="1" hangingPunct="1"/>
            <a:r>
              <a:rPr lang="ru-RU" altLang="ru-RU" sz="3200" smtClean="0"/>
              <a:t>Потребности информационных систем (7) </a:t>
            </a:r>
            <a:r>
              <a:rPr lang="ru-RU" altLang="ru-RU" sz="2800" smtClean="0"/>
              <a:t>Структуры данных (3)</a:t>
            </a:r>
          </a:p>
        </p:txBody>
      </p:sp>
      <p:sp>
        <p:nvSpPr>
          <p:cNvPr id="52230" name="Rectangle 3"/>
          <p:cNvSpPr>
            <a:spLocks noGrp="1" noChangeArrowheads="1"/>
          </p:cNvSpPr>
          <p:nvPr>
            <p:ph type="body" idx="1"/>
          </p:nvPr>
        </p:nvSpPr>
        <p:spPr/>
        <p:txBody>
          <a:bodyPr/>
          <a:lstStyle/>
          <a:p>
            <a:pPr eaLnBrk="1" hangingPunct="1">
              <a:lnSpc>
                <a:spcPct val="90000"/>
              </a:lnSpc>
            </a:pPr>
            <a:r>
              <a:rPr lang="ru-RU" altLang="ru-RU" sz="2100" smtClean="0"/>
              <a:t>Кроме того, должна обеспечиваться возможность эффективного выбора всех записей с общим значением </a:t>
            </a:r>
            <a:r>
              <a:rPr lang="ru-RU" altLang="ru-RU" sz="2100" b="1" smtClean="0"/>
              <a:t>СЛУ_ОТД_НОМЕР</a:t>
            </a:r>
            <a:r>
              <a:rPr lang="ru-RU" altLang="ru-RU" sz="2100" smtClean="0"/>
              <a:t>, т. е. доступ по неуникальному ключу.</a:t>
            </a:r>
          </a:p>
          <a:p>
            <a:pPr eaLnBrk="1" hangingPunct="1">
              <a:lnSpc>
                <a:spcPct val="90000"/>
              </a:lnSpc>
            </a:pPr>
            <a:r>
              <a:rPr lang="ru-RU" altLang="ru-RU" sz="2100" smtClean="0"/>
              <a:t>Если не поддерживать специальный механизм доступа, то для получения данных об отделе в целом в общем случае потребуется полный просмотр файла. </a:t>
            </a:r>
          </a:p>
          <a:p>
            <a:pPr eaLnBrk="1" hangingPunct="1">
              <a:lnSpc>
                <a:spcPct val="90000"/>
              </a:lnSpc>
            </a:pPr>
            <a:endParaRPr lang="ru-RU" altLang="ru-RU" sz="2100" smtClean="0"/>
          </a:p>
          <a:p>
            <a:pPr eaLnBrk="1" hangingPunct="1">
              <a:lnSpc>
                <a:spcPct val="90000"/>
              </a:lnSpc>
            </a:pPr>
            <a:endParaRPr lang="ru-RU" altLang="ru-RU" sz="2100" smtClean="0"/>
          </a:p>
          <a:p>
            <a:pPr eaLnBrk="1" hangingPunct="1">
              <a:lnSpc>
                <a:spcPct val="90000"/>
              </a:lnSpc>
            </a:pPr>
            <a:endParaRPr lang="ru-RU" altLang="ru-RU" sz="2100" smtClean="0"/>
          </a:p>
          <a:p>
            <a:pPr eaLnBrk="1" hangingPunct="1">
              <a:lnSpc>
                <a:spcPct val="90000"/>
              </a:lnSpc>
            </a:pPr>
            <a:endParaRPr lang="ru-RU" altLang="ru-RU" sz="2100" smtClean="0"/>
          </a:p>
          <a:p>
            <a:pPr eaLnBrk="1" hangingPunct="1">
              <a:lnSpc>
                <a:spcPct val="90000"/>
              </a:lnSpc>
            </a:pPr>
            <a:r>
              <a:rPr lang="ru-RU" altLang="ru-RU" sz="2100" smtClean="0"/>
              <a:t>Но даже в этом случае, чтобы получить численность отдела или общий размер зарплаты, система должна будет выбрать все записи о служащих указанного отдела и посчитать соответствующие общие значения. </a:t>
            </a:r>
          </a:p>
        </p:txBody>
      </p:sp>
      <p:pic>
        <p:nvPicPr>
          <p:cNvPr id="52231" name="Picture 5" descr="ИС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813" y="3500438"/>
            <a:ext cx="5903912" cy="1223962"/>
          </a:xfrm>
          <a:prstGeom prst="rect">
            <a:avLst/>
          </a:prstGeom>
          <a:noFill/>
          <a:ln w="31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C78C81A7-F022-4F0F-AC77-92EAD725967B}"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CDDEC927-4A7F-4BE4-A648-EFD09E22E995}" type="slidenum">
              <a:rPr lang="ru-RU" altLang="en-US"/>
              <a:pPr>
                <a:defRPr/>
              </a:pPr>
              <a:t>48</a:t>
            </a:fld>
            <a:endParaRPr lang="ru-RU" altLang="en-US"/>
          </a:p>
        </p:txBody>
      </p:sp>
      <p:sp>
        <p:nvSpPr>
          <p:cNvPr id="53253" name="Rectangle 2"/>
          <p:cNvSpPr>
            <a:spLocks noGrp="1" noChangeArrowheads="1"/>
          </p:cNvSpPr>
          <p:nvPr>
            <p:ph type="title"/>
          </p:nvPr>
        </p:nvSpPr>
        <p:spPr/>
        <p:txBody>
          <a:bodyPr/>
          <a:lstStyle/>
          <a:p>
            <a:pPr eaLnBrk="1" hangingPunct="1"/>
            <a:r>
              <a:rPr lang="ru-RU" altLang="ru-RU" sz="3200" smtClean="0"/>
              <a:t>Потребности информационных систем (8) </a:t>
            </a:r>
            <a:r>
              <a:rPr lang="ru-RU" altLang="ru-RU" sz="2800" smtClean="0"/>
              <a:t>Структуры данных (4)</a:t>
            </a:r>
          </a:p>
        </p:txBody>
      </p:sp>
      <p:sp>
        <p:nvSpPr>
          <p:cNvPr id="53254" name="Rectangle 3"/>
          <p:cNvSpPr>
            <a:spLocks noGrp="1" noChangeArrowheads="1"/>
          </p:cNvSpPr>
          <p:nvPr>
            <p:ph type="body" idx="1"/>
          </p:nvPr>
        </p:nvSpPr>
        <p:spPr/>
        <p:txBody>
          <a:bodyPr/>
          <a:lstStyle/>
          <a:p>
            <a:pPr eaLnBrk="1" hangingPunct="1">
              <a:lnSpc>
                <a:spcPct val="90000"/>
              </a:lnSpc>
            </a:pPr>
            <a:r>
              <a:rPr lang="ru-RU" altLang="ru-RU" sz="2100" smtClean="0"/>
              <a:t>Таким образом, мы видим, что при реализации даже такой простой ИС на базе ФС возникают следующие затруднения: </a:t>
            </a:r>
          </a:p>
          <a:p>
            <a:pPr lvl="1" eaLnBrk="1" hangingPunct="1">
              <a:lnSpc>
                <a:spcPct val="90000"/>
              </a:lnSpc>
              <a:buFont typeface="Wingdings" panose="05000000000000000000" pitchFamily="2" charset="2"/>
              <a:buChar char="Ø"/>
            </a:pPr>
            <a:r>
              <a:rPr lang="ru-RU" altLang="ru-RU" sz="2000" smtClean="0"/>
              <a:t>требуется создание достаточно сложной надстройки для многоключевого доступа к файлам; </a:t>
            </a:r>
          </a:p>
          <a:p>
            <a:pPr lvl="1" eaLnBrk="1" hangingPunct="1">
              <a:lnSpc>
                <a:spcPct val="90000"/>
              </a:lnSpc>
              <a:buFont typeface="Wingdings" panose="05000000000000000000" pitchFamily="2" charset="2"/>
              <a:buChar char="Ø"/>
            </a:pPr>
            <a:r>
              <a:rPr lang="ru-RU" altLang="ru-RU" sz="2000" smtClean="0"/>
              <a:t>возникает существенная избыточность данных (для каждого служащего повторяется имя руководителя его отдела); </a:t>
            </a:r>
          </a:p>
          <a:p>
            <a:pPr lvl="1" eaLnBrk="1" hangingPunct="1">
              <a:lnSpc>
                <a:spcPct val="90000"/>
              </a:lnSpc>
              <a:buFont typeface="Wingdings" panose="05000000000000000000" pitchFamily="2" charset="2"/>
              <a:buChar char="Ø"/>
            </a:pPr>
            <a:r>
              <a:rPr lang="ru-RU" altLang="ru-RU" sz="2000" smtClean="0"/>
              <a:t>требуется выполнение массовой выборки и вычислений для получения суммарной информации об отделах. </a:t>
            </a:r>
          </a:p>
          <a:p>
            <a:pPr eaLnBrk="1" hangingPunct="1">
              <a:lnSpc>
                <a:spcPct val="90000"/>
              </a:lnSpc>
            </a:pPr>
            <a:r>
              <a:rPr lang="ru-RU" altLang="ru-RU" sz="2100" smtClean="0"/>
              <a:t>Кроме того, если в ходе эксплуатации системы потребуется, например, обеспечить операцию выдачи списков служащих, получающих указанную зарплату, то либо придется при выполнении каждой такой операции полностью просматривать файл, либо нужно будет реструктурировать файл </a:t>
            </a:r>
            <a:r>
              <a:rPr lang="ru-RU" altLang="ru-RU" sz="2100" b="1" smtClean="0"/>
              <a:t>СЛУЖАЩИЕ</a:t>
            </a:r>
            <a:r>
              <a:rPr lang="ru-RU" altLang="ru-RU" sz="2100" smtClean="0"/>
              <a:t>, объявляя ключевым и поле </a:t>
            </a:r>
            <a:r>
              <a:rPr lang="ru-RU" altLang="ru-RU" sz="2100" b="1" smtClean="0"/>
              <a:t>СЛУ_ЗАРП</a:t>
            </a:r>
            <a:r>
              <a:rPr lang="ru-RU" altLang="ru-RU" sz="2100" smtClean="0"/>
              <a:t>.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Дата 3"/>
          <p:cNvSpPr>
            <a:spLocks noGrp="1"/>
          </p:cNvSpPr>
          <p:nvPr>
            <p:ph type="dt" sz="quarter" idx="10"/>
          </p:nvPr>
        </p:nvSpPr>
        <p:spPr/>
        <p:txBody>
          <a:bodyPr/>
          <a:lstStyle/>
          <a:p>
            <a:pPr>
              <a:defRPr/>
            </a:pPr>
            <a:fld id="{8E4EA404-2F87-4800-94B8-1199842CE7D3}" type="datetime1">
              <a:rPr lang="ru-RU" altLang="en-US" smtClean="0"/>
              <a:t>18.09.2019</a:t>
            </a:fld>
            <a:endParaRPr lang="ru-RU" altLang="en-US"/>
          </a:p>
        </p:txBody>
      </p:sp>
      <p:sp>
        <p:nvSpPr>
          <p:cNvPr id="6"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7" name="Номер слайда 5"/>
          <p:cNvSpPr>
            <a:spLocks noGrp="1"/>
          </p:cNvSpPr>
          <p:nvPr>
            <p:ph type="sldNum" sz="quarter" idx="12"/>
          </p:nvPr>
        </p:nvSpPr>
        <p:spPr/>
        <p:txBody>
          <a:bodyPr/>
          <a:lstStyle/>
          <a:p>
            <a:pPr>
              <a:defRPr/>
            </a:pPr>
            <a:fld id="{2E6032BA-2E84-4FA2-AD0B-1A6E73731503}" type="slidenum">
              <a:rPr lang="ru-RU" altLang="en-US"/>
              <a:pPr>
                <a:defRPr/>
              </a:pPr>
              <a:t>49</a:t>
            </a:fld>
            <a:endParaRPr lang="ru-RU" altLang="en-US"/>
          </a:p>
        </p:txBody>
      </p:sp>
      <p:sp>
        <p:nvSpPr>
          <p:cNvPr id="54277" name="Rectangle 2"/>
          <p:cNvSpPr>
            <a:spLocks noGrp="1" noChangeArrowheads="1"/>
          </p:cNvSpPr>
          <p:nvPr>
            <p:ph type="title"/>
          </p:nvPr>
        </p:nvSpPr>
        <p:spPr/>
        <p:txBody>
          <a:bodyPr/>
          <a:lstStyle/>
          <a:p>
            <a:pPr eaLnBrk="1" hangingPunct="1"/>
            <a:r>
              <a:rPr lang="ru-RU" altLang="ru-RU" sz="3200" smtClean="0"/>
              <a:t>Потребности информационных систем (9) </a:t>
            </a:r>
            <a:r>
              <a:rPr lang="ru-RU" altLang="ru-RU" sz="2800" smtClean="0"/>
              <a:t>Структуры данных (5)</a:t>
            </a:r>
          </a:p>
        </p:txBody>
      </p:sp>
      <p:sp>
        <p:nvSpPr>
          <p:cNvPr id="54278" name="Rectangle 3"/>
          <p:cNvSpPr>
            <a:spLocks noGrp="1" noChangeArrowheads="1"/>
          </p:cNvSpPr>
          <p:nvPr>
            <p:ph type="body" idx="1"/>
          </p:nvPr>
        </p:nvSpPr>
        <p:spPr/>
        <p:txBody>
          <a:bodyPr/>
          <a:lstStyle/>
          <a:p>
            <a:pPr eaLnBrk="1" hangingPunct="1">
              <a:lnSpc>
                <a:spcPct val="90000"/>
              </a:lnSpc>
            </a:pPr>
            <a:r>
              <a:rPr lang="ru-RU" altLang="ru-RU" sz="2000" smtClean="0"/>
              <a:t>Для улучшения ситуации можно было бы поддерживать два многоключевых файла: </a:t>
            </a:r>
            <a:r>
              <a:rPr lang="ru-RU" altLang="ru-RU" sz="2000" b="1" smtClean="0"/>
              <a:t>СЛУЖАЩИЕ</a:t>
            </a:r>
            <a:r>
              <a:rPr lang="ru-RU" altLang="ru-RU" sz="2000" smtClean="0"/>
              <a:t> и </a:t>
            </a:r>
            <a:r>
              <a:rPr lang="ru-RU" altLang="ru-RU" sz="2000" b="1" smtClean="0"/>
              <a:t>ОТДЕЛЫ</a:t>
            </a:r>
            <a:r>
              <a:rPr lang="ru-RU" altLang="ru-RU" sz="2000" smtClean="0"/>
              <a:t>. </a:t>
            </a:r>
          </a:p>
          <a:p>
            <a:pPr eaLnBrk="1" hangingPunct="1">
              <a:lnSpc>
                <a:spcPct val="90000"/>
              </a:lnSpc>
            </a:pPr>
            <a:r>
              <a:rPr lang="ru-RU" altLang="ru-RU" sz="2000" smtClean="0"/>
              <a:t>Первый файл должен был бы содержать поля </a:t>
            </a:r>
            <a:r>
              <a:rPr lang="ru-RU" altLang="ru-RU" sz="2000" b="1" smtClean="0"/>
              <a:t>СЛУ_ИМЯ</a:t>
            </a:r>
            <a:r>
              <a:rPr lang="ru-RU" altLang="ru-RU" sz="2000" smtClean="0"/>
              <a:t>, </a:t>
            </a:r>
            <a:r>
              <a:rPr lang="ru-RU" altLang="ru-RU" sz="2000" b="1" smtClean="0"/>
              <a:t>СЛУ_НОМЕР</a:t>
            </a:r>
            <a:r>
              <a:rPr lang="ru-RU" altLang="ru-RU" sz="2000" smtClean="0"/>
              <a:t>, </a:t>
            </a:r>
            <a:r>
              <a:rPr lang="ru-RU" altLang="ru-RU" sz="2000" b="1" smtClean="0"/>
              <a:t>СЛУ_СТАТ</a:t>
            </a:r>
            <a:r>
              <a:rPr lang="ru-RU" altLang="ru-RU" sz="2000" smtClean="0"/>
              <a:t>, </a:t>
            </a:r>
            <a:r>
              <a:rPr lang="ru-RU" altLang="ru-RU" sz="2000" b="1" smtClean="0"/>
              <a:t>СЛУ_ЗАРП</a:t>
            </a:r>
            <a:r>
              <a:rPr lang="ru-RU" altLang="ru-RU" sz="2000" smtClean="0"/>
              <a:t> и </a:t>
            </a:r>
            <a:r>
              <a:rPr lang="ru-RU" altLang="ru-RU" sz="2000" b="1" smtClean="0"/>
              <a:t>СЛУ_ОТД_НОМЕР</a:t>
            </a:r>
          </a:p>
          <a:p>
            <a:pPr eaLnBrk="1" hangingPunct="1">
              <a:lnSpc>
                <a:spcPct val="90000"/>
              </a:lnSpc>
            </a:pPr>
            <a:r>
              <a:rPr lang="ru-RU" altLang="ru-RU" sz="2000" smtClean="0"/>
              <a:t>Второй – </a:t>
            </a:r>
            <a:r>
              <a:rPr lang="ru-RU" altLang="ru-RU" sz="2000" b="1" smtClean="0"/>
              <a:t>ОТД_НОМЕР</a:t>
            </a:r>
            <a:r>
              <a:rPr lang="ru-RU" altLang="ru-RU" sz="2000" smtClean="0"/>
              <a:t>, </a:t>
            </a:r>
            <a:r>
              <a:rPr lang="ru-RU" altLang="ru-RU" sz="2000" b="1" smtClean="0"/>
              <a:t>ОТД_РУК</a:t>
            </a:r>
            <a:r>
              <a:rPr lang="ru-RU" altLang="ru-RU" sz="2000" smtClean="0"/>
              <a:t> (номер удостоверения служащего, являющегося руководителем отдела), </a:t>
            </a:r>
            <a:r>
              <a:rPr lang="ru-RU" altLang="ru-RU" sz="2000" b="1" smtClean="0"/>
              <a:t>ОТД_СЛУ_ЗАРП</a:t>
            </a:r>
            <a:r>
              <a:rPr lang="ru-RU" altLang="ru-RU" sz="2000" smtClean="0"/>
              <a:t> (общий размер зарплаты служащих данного отдела) и </a:t>
            </a:r>
            <a:r>
              <a:rPr lang="ru-RU" altLang="ru-RU" sz="2000" b="1" smtClean="0"/>
              <a:t>ОТД_РАЗМЕР</a:t>
            </a:r>
            <a:r>
              <a:rPr lang="ru-RU" altLang="ru-RU" sz="2000" smtClean="0"/>
              <a:t> (общее число служащих в отделе) </a:t>
            </a:r>
          </a:p>
        </p:txBody>
      </p:sp>
      <p:pic>
        <p:nvPicPr>
          <p:cNvPr id="54279" name="Picture 6" descr="ИС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4075" y="4076700"/>
            <a:ext cx="4997450" cy="1676400"/>
          </a:xfrm>
          <a:prstGeom prst="rect">
            <a:avLst/>
          </a:prstGeom>
          <a:noFill/>
          <a:ln w="31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7B46EA26-ABF7-4EFE-B2A7-90F2EA6D9778}"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0A795823-FA87-49D0-AD79-E4152B8BD144}" type="slidenum">
              <a:rPr lang="ru-RU" altLang="en-US"/>
              <a:pPr>
                <a:defRPr/>
              </a:pPr>
              <a:t>5</a:t>
            </a:fld>
            <a:endParaRPr lang="ru-RU" altLang="en-US"/>
          </a:p>
        </p:txBody>
      </p:sp>
      <p:sp>
        <p:nvSpPr>
          <p:cNvPr id="9221" name="Rectangle 2"/>
          <p:cNvSpPr>
            <a:spLocks noGrp="1" noChangeArrowheads="1"/>
          </p:cNvSpPr>
          <p:nvPr>
            <p:ph type="title"/>
          </p:nvPr>
        </p:nvSpPr>
        <p:spPr/>
        <p:txBody>
          <a:bodyPr/>
          <a:lstStyle/>
          <a:p>
            <a:pPr eaLnBrk="1" hangingPunct="1"/>
            <a:r>
              <a:rPr lang="ru-RU" altLang="ru-RU" sz="3800" smtClean="0"/>
              <a:t>Информационные системы и устройства внешней памяти (2)</a:t>
            </a:r>
          </a:p>
        </p:txBody>
      </p:sp>
      <p:sp>
        <p:nvSpPr>
          <p:cNvPr id="9222" name="Rectangle 3"/>
          <p:cNvSpPr>
            <a:spLocks noGrp="1" noChangeArrowheads="1"/>
          </p:cNvSpPr>
          <p:nvPr>
            <p:ph type="body" idx="1"/>
          </p:nvPr>
        </p:nvSpPr>
        <p:spPr/>
        <p:txBody>
          <a:bodyPr/>
          <a:lstStyle/>
          <a:p>
            <a:pPr eaLnBrk="1" hangingPunct="1"/>
            <a:r>
              <a:rPr lang="ru-RU" altLang="ru-RU" sz="2600" smtClean="0"/>
              <a:t>Надежное и долговременное хранение информации можно обеспечить только при наличии запоминающих устройств, сохраняющих информацию после выключения электропитания.</a:t>
            </a:r>
          </a:p>
          <a:p>
            <a:pPr eaLnBrk="1" hangingPunct="1"/>
            <a:r>
              <a:rPr lang="ru-RU" altLang="ru-RU" sz="2600" smtClean="0"/>
              <a:t>Оперативная (основная) память (ОП) этим свойством обычно не обладает.</a:t>
            </a:r>
          </a:p>
          <a:p>
            <a:pPr eaLnBrk="1" hangingPunct="1"/>
            <a:r>
              <a:rPr lang="ru-RU" altLang="ru-RU" sz="2600" smtClean="0"/>
              <a:t>В первые десятилетия развития вычислительной техники использовались два вида устройств внешней памяти: магнитные ленты и магнитные барабаны. </a:t>
            </a:r>
          </a:p>
          <a:p>
            <a:pPr eaLnBrk="1" hangingPunct="1"/>
            <a:endParaRPr lang="ru-RU" altLang="ru-RU" sz="240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0D95D520-96CC-4417-8442-F68053137C70}"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C320058D-719C-4BE2-BADD-FE48CF258750}" type="slidenum">
              <a:rPr lang="ru-RU" altLang="en-US"/>
              <a:pPr>
                <a:defRPr/>
              </a:pPr>
              <a:t>50</a:t>
            </a:fld>
            <a:endParaRPr lang="ru-RU" altLang="en-US"/>
          </a:p>
        </p:txBody>
      </p:sp>
      <p:sp>
        <p:nvSpPr>
          <p:cNvPr id="55301" name="Rectangle 2"/>
          <p:cNvSpPr>
            <a:spLocks noGrp="1" noChangeArrowheads="1"/>
          </p:cNvSpPr>
          <p:nvPr>
            <p:ph type="title"/>
          </p:nvPr>
        </p:nvSpPr>
        <p:spPr/>
        <p:txBody>
          <a:bodyPr/>
          <a:lstStyle/>
          <a:p>
            <a:pPr eaLnBrk="1" hangingPunct="1"/>
            <a:r>
              <a:rPr lang="ru-RU" altLang="ru-RU" sz="3200" smtClean="0"/>
              <a:t>Потребности информационных систем (10) </a:t>
            </a:r>
            <a:r>
              <a:rPr lang="ru-RU" altLang="ru-RU" sz="2800" smtClean="0"/>
              <a:t>Структуры данных (6)</a:t>
            </a:r>
          </a:p>
        </p:txBody>
      </p:sp>
      <p:sp>
        <p:nvSpPr>
          <p:cNvPr id="55302" name="Rectangle 3"/>
          <p:cNvSpPr>
            <a:spLocks noGrp="1" noChangeArrowheads="1"/>
          </p:cNvSpPr>
          <p:nvPr>
            <p:ph type="body" idx="1"/>
          </p:nvPr>
        </p:nvSpPr>
        <p:spPr/>
        <p:txBody>
          <a:bodyPr/>
          <a:lstStyle/>
          <a:p>
            <a:pPr eaLnBrk="1" hangingPunct="1">
              <a:lnSpc>
                <a:spcPct val="90000"/>
              </a:lnSpc>
            </a:pPr>
            <a:r>
              <a:rPr lang="ru-RU" altLang="ru-RU" sz="2600" smtClean="0"/>
              <a:t>Введение этих двух файлов позволило бы преодолеть большинство неудобств, перечисленных ранее. </a:t>
            </a:r>
          </a:p>
          <a:p>
            <a:pPr eaLnBrk="1" hangingPunct="1">
              <a:lnSpc>
                <a:spcPct val="90000"/>
              </a:lnSpc>
            </a:pPr>
            <a:r>
              <a:rPr lang="ru-RU" altLang="ru-RU" sz="2600" smtClean="0"/>
              <a:t>Каждый из файлов содержал бы только не дублируемую информацию, не возникала бы необходимость в динамических вычислениях суммарной информации по отделам. </a:t>
            </a:r>
          </a:p>
          <a:p>
            <a:pPr eaLnBrk="1" hangingPunct="1">
              <a:lnSpc>
                <a:spcPct val="90000"/>
              </a:lnSpc>
            </a:pPr>
            <a:r>
              <a:rPr lang="ru-RU" altLang="ru-RU" sz="2600" smtClean="0"/>
              <a:t>Но заметим, что при таком переходе наша ИС должна обладать некоторыми новыми особенностями, сближающими ее с СУБД.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76587A62-E1E9-4706-983F-57A6A5CD6559}"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8B513982-41CD-4077-80B1-8B27BE04BCE7}" type="slidenum">
              <a:rPr lang="ru-RU" altLang="en-US"/>
              <a:pPr>
                <a:defRPr/>
              </a:pPr>
              <a:t>51</a:t>
            </a:fld>
            <a:endParaRPr lang="ru-RU" altLang="en-US"/>
          </a:p>
        </p:txBody>
      </p:sp>
      <p:sp>
        <p:nvSpPr>
          <p:cNvPr id="56325" name="Rectangle 2"/>
          <p:cNvSpPr>
            <a:spLocks noGrp="1" noChangeArrowheads="1"/>
          </p:cNvSpPr>
          <p:nvPr>
            <p:ph type="title"/>
          </p:nvPr>
        </p:nvSpPr>
        <p:spPr/>
        <p:txBody>
          <a:bodyPr/>
          <a:lstStyle/>
          <a:p>
            <a:pPr eaLnBrk="1" hangingPunct="1"/>
            <a:r>
              <a:rPr lang="ru-RU" altLang="ru-RU" sz="3200" smtClean="0"/>
              <a:t>Потребности информационных систем (11) </a:t>
            </a:r>
            <a:r>
              <a:rPr lang="ru-RU" altLang="ru-RU" sz="2800" smtClean="0"/>
              <a:t>Целостность данных (1)</a:t>
            </a:r>
          </a:p>
        </p:txBody>
      </p:sp>
      <p:sp>
        <p:nvSpPr>
          <p:cNvPr id="56326" name="Rectangle 3"/>
          <p:cNvSpPr>
            <a:spLocks noGrp="1" noChangeArrowheads="1"/>
          </p:cNvSpPr>
          <p:nvPr>
            <p:ph type="body" idx="1"/>
          </p:nvPr>
        </p:nvSpPr>
        <p:spPr/>
        <p:txBody>
          <a:bodyPr/>
          <a:lstStyle/>
          <a:p>
            <a:pPr eaLnBrk="1" hangingPunct="1">
              <a:lnSpc>
                <a:spcPct val="80000"/>
              </a:lnSpc>
            </a:pPr>
            <a:r>
              <a:rPr lang="ru-RU" altLang="ru-RU" sz="2100" smtClean="0"/>
              <a:t>Теперь система должна «знать», что она работает с двумя информационно связанными файлами (это шаг в сторону схемы базы данных), должна иметь информацию о структуре и смысле каждого поля. </a:t>
            </a:r>
          </a:p>
          <a:p>
            <a:pPr eaLnBrk="1" hangingPunct="1">
              <a:lnSpc>
                <a:spcPct val="80000"/>
              </a:lnSpc>
            </a:pPr>
            <a:r>
              <a:rPr lang="ru-RU" altLang="ru-RU" sz="2100" smtClean="0"/>
              <a:t>Например, системе должно быть известно, что у полей </a:t>
            </a:r>
            <a:r>
              <a:rPr lang="ru-RU" altLang="ru-RU" sz="2100" b="1" smtClean="0"/>
              <a:t>СЛУ_ОТД_НОМЕР</a:t>
            </a:r>
            <a:r>
              <a:rPr lang="ru-RU" altLang="ru-RU" sz="2100" smtClean="0"/>
              <a:t> в файле </a:t>
            </a:r>
            <a:r>
              <a:rPr lang="ru-RU" altLang="ru-RU" sz="2100" b="1" smtClean="0"/>
              <a:t>СЛУЖАЩИЕ</a:t>
            </a:r>
            <a:r>
              <a:rPr lang="ru-RU" altLang="ru-RU" sz="2100" smtClean="0"/>
              <a:t> и </a:t>
            </a:r>
            <a:r>
              <a:rPr lang="ru-RU" altLang="ru-RU" sz="2100" b="1" smtClean="0"/>
              <a:t>ОТД_НОМЕР</a:t>
            </a:r>
            <a:r>
              <a:rPr lang="ru-RU" altLang="ru-RU" sz="2100" smtClean="0"/>
              <a:t> в файле </a:t>
            </a:r>
            <a:r>
              <a:rPr lang="ru-RU" altLang="ru-RU" sz="2100" b="1" smtClean="0"/>
              <a:t>ОТДЕЛЫ</a:t>
            </a:r>
            <a:r>
              <a:rPr lang="ru-RU" altLang="ru-RU" sz="2100" smtClean="0"/>
              <a:t> один и тот же смысл – номер отдела. </a:t>
            </a:r>
          </a:p>
          <a:p>
            <a:pPr eaLnBrk="1" hangingPunct="1">
              <a:lnSpc>
                <a:spcPct val="80000"/>
              </a:lnSpc>
            </a:pPr>
            <a:r>
              <a:rPr lang="ru-RU" altLang="ru-RU" sz="2100" smtClean="0"/>
              <a:t>Кроме того, система должна учитывать, что в ряде случаев изменение данных в одном файле должно автоматически вызывать модификацию второго файла, чтобы общее содержимое файлов было согласованным. </a:t>
            </a:r>
          </a:p>
          <a:p>
            <a:pPr eaLnBrk="1" hangingPunct="1">
              <a:lnSpc>
                <a:spcPct val="80000"/>
              </a:lnSpc>
            </a:pPr>
            <a:r>
              <a:rPr lang="ru-RU" altLang="ru-RU" sz="2100" smtClean="0"/>
              <a:t>Например, если на работу принимается новый служащий, то нужно добавить запись в файл </a:t>
            </a:r>
            <a:r>
              <a:rPr lang="ru-RU" altLang="ru-RU" sz="2100" b="1" smtClean="0"/>
              <a:t>СЛУЖАЩИЕ</a:t>
            </a:r>
            <a:r>
              <a:rPr lang="ru-RU" altLang="ru-RU" sz="2100" smtClean="0"/>
              <a:t>, а также должным образом изменить поля </a:t>
            </a:r>
            <a:r>
              <a:rPr lang="ru-RU" altLang="ru-RU" sz="2100" b="1" smtClean="0"/>
              <a:t>ОТД_СЛУ_ЗАРП</a:t>
            </a:r>
            <a:r>
              <a:rPr lang="ru-RU" altLang="ru-RU" sz="2100" smtClean="0"/>
              <a:t> и </a:t>
            </a:r>
            <a:r>
              <a:rPr lang="ru-RU" altLang="ru-RU" sz="2100" b="1" smtClean="0"/>
              <a:t>ОТД_РАЗМЕР</a:t>
            </a:r>
            <a:r>
              <a:rPr lang="ru-RU" altLang="ru-RU" sz="2100" smtClean="0"/>
              <a:t> в записи файла </a:t>
            </a:r>
            <a:r>
              <a:rPr lang="ru-RU" altLang="ru-RU" sz="2100" b="1" smtClean="0"/>
              <a:t>ОТДЕЛЫ</a:t>
            </a:r>
            <a:r>
              <a:rPr lang="ru-RU" altLang="ru-RU" sz="2100" smtClean="0"/>
              <a:t>, соответствующей отделу этого служащего. </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C37E8C14-B6A3-4B62-85D7-CCBAA37FF459}"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2E73A5DD-B5A7-4F63-AA53-D60969813DAC}" type="slidenum">
              <a:rPr lang="ru-RU" altLang="en-US"/>
              <a:pPr>
                <a:defRPr/>
              </a:pPr>
              <a:t>52</a:t>
            </a:fld>
            <a:endParaRPr lang="ru-RU" altLang="en-US"/>
          </a:p>
        </p:txBody>
      </p:sp>
      <p:sp>
        <p:nvSpPr>
          <p:cNvPr id="57349" name="Rectangle 2"/>
          <p:cNvSpPr>
            <a:spLocks noGrp="1" noChangeArrowheads="1"/>
          </p:cNvSpPr>
          <p:nvPr>
            <p:ph type="title"/>
          </p:nvPr>
        </p:nvSpPr>
        <p:spPr/>
        <p:txBody>
          <a:bodyPr/>
          <a:lstStyle/>
          <a:p>
            <a:pPr eaLnBrk="1" hangingPunct="1"/>
            <a:r>
              <a:rPr lang="ru-RU" altLang="ru-RU" sz="3200" smtClean="0"/>
              <a:t>Потребности информационных систем (12) </a:t>
            </a:r>
            <a:r>
              <a:rPr lang="ru-RU" altLang="ru-RU" sz="2800" smtClean="0"/>
              <a:t>Целостность данных (2)</a:t>
            </a:r>
          </a:p>
        </p:txBody>
      </p:sp>
      <p:sp>
        <p:nvSpPr>
          <p:cNvPr id="57350" name="Rectangle 3"/>
          <p:cNvSpPr>
            <a:spLocks noGrp="1" noChangeArrowheads="1"/>
          </p:cNvSpPr>
          <p:nvPr>
            <p:ph type="body" idx="1"/>
          </p:nvPr>
        </p:nvSpPr>
        <p:spPr/>
        <p:txBody>
          <a:bodyPr/>
          <a:lstStyle/>
          <a:p>
            <a:pPr marL="400050" indent="-400050" eaLnBrk="1" hangingPunct="1">
              <a:lnSpc>
                <a:spcPct val="80000"/>
              </a:lnSpc>
            </a:pPr>
            <a:r>
              <a:rPr lang="ru-RU" altLang="ru-RU" sz="2600" smtClean="0"/>
              <a:t>Более точно, система должна руководствоваться следующими правилами: </a:t>
            </a:r>
          </a:p>
          <a:p>
            <a:pPr marL="725488" lvl="1" indent="-381000" eaLnBrk="1" hangingPunct="1">
              <a:lnSpc>
                <a:spcPct val="80000"/>
              </a:lnSpc>
              <a:buFont typeface="Wingdings" panose="05000000000000000000" pitchFamily="2" charset="2"/>
              <a:buChar char="Ø"/>
            </a:pPr>
            <a:r>
              <a:rPr lang="ru-RU" altLang="ru-RU" sz="2000" smtClean="0"/>
              <a:t>если в файле </a:t>
            </a:r>
            <a:r>
              <a:rPr lang="ru-RU" altLang="ru-RU" sz="2000" b="1" smtClean="0"/>
              <a:t>СЛУЖАЩИЕ </a:t>
            </a:r>
            <a:r>
              <a:rPr lang="ru-RU" altLang="ru-RU" sz="2000" smtClean="0"/>
              <a:t>содержится запись со значением поля </a:t>
            </a:r>
            <a:r>
              <a:rPr lang="ru-RU" altLang="ru-RU" sz="2000" b="1" smtClean="0"/>
              <a:t>СЛУ_ОТД_НОМЕР</a:t>
            </a:r>
            <a:r>
              <a:rPr lang="ru-RU" altLang="ru-RU" sz="2000" smtClean="0"/>
              <a:t>, равным </a:t>
            </a:r>
            <a:r>
              <a:rPr lang="ru-RU" altLang="ru-RU" sz="2000" b="1" i="1" smtClean="0"/>
              <a:t>n</a:t>
            </a:r>
            <a:r>
              <a:rPr lang="ru-RU" altLang="ru-RU" sz="2000" smtClean="0"/>
              <a:t>, то и в файле </a:t>
            </a:r>
            <a:r>
              <a:rPr lang="ru-RU" altLang="ru-RU" sz="2000" b="1" smtClean="0"/>
              <a:t>ОТДЕЛЫ </a:t>
            </a:r>
            <a:r>
              <a:rPr lang="ru-RU" altLang="ru-RU" sz="2000" smtClean="0"/>
              <a:t>должна содержаться запись со значением поля </a:t>
            </a:r>
            <a:r>
              <a:rPr lang="ru-RU" altLang="ru-RU" sz="2000" b="1" smtClean="0"/>
              <a:t>ОТД_НОМЕР</a:t>
            </a:r>
            <a:r>
              <a:rPr lang="ru-RU" altLang="ru-RU" sz="2000" smtClean="0"/>
              <a:t>, также равным </a:t>
            </a:r>
            <a:r>
              <a:rPr lang="ru-RU" altLang="ru-RU" sz="2000" b="1" i="1" smtClean="0"/>
              <a:t>n</a:t>
            </a:r>
            <a:r>
              <a:rPr lang="ru-RU" altLang="ru-RU" sz="2000" smtClean="0"/>
              <a:t>;</a:t>
            </a:r>
          </a:p>
          <a:p>
            <a:pPr marL="725488" lvl="1" indent="-381000" eaLnBrk="1" hangingPunct="1">
              <a:lnSpc>
                <a:spcPct val="80000"/>
              </a:lnSpc>
              <a:buFont typeface="Wingdings" panose="05000000000000000000" pitchFamily="2" charset="2"/>
              <a:buChar char="Ø"/>
            </a:pPr>
            <a:r>
              <a:rPr lang="ru-RU" altLang="ru-RU" sz="2000" smtClean="0"/>
              <a:t>если в файле </a:t>
            </a:r>
            <a:r>
              <a:rPr lang="ru-RU" altLang="ru-RU" sz="2000" b="1" smtClean="0"/>
              <a:t>ОТДЕЛЫ</a:t>
            </a:r>
            <a:r>
              <a:rPr lang="ru-RU" altLang="ru-RU" sz="2000" smtClean="0"/>
              <a:t> содержится запись со значением поля </a:t>
            </a:r>
            <a:r>
              <a:rPr lang="ru-RU" altLang="ru-RU" sz="2000" b="1" smtClean="0"/>
              <a:t>ОТД_РУК</a:t>
            </a:r>
            <a:r>
              <a:rPr lang="ru-RU" altLang="ru-RU" sz="2000" smtClean="0"/>
              <a:t>, равным </a:t>
            </a:r>
            <a:r>
              <a:rPr lang="ru-RU" altLang="ru-RU" sz="2000" b="1" i="1" smtClean="0"/>
              <a:t>m</a:t>
            </a:r>
            <a:r>
              <a:rPr lang="ru-RU" altLang="ru-RU" sz="2000" smtClean="0"/>
              <a:t>, то и в файле </a:t>
            </a:r>
            <a:r>
              <a:rPr lang="ru-RU" altLang="ru-RU" sz="2000" b="1" smtClean="0"/>
              <a:t>СЛУЖАЩИЕ</a:t>
            </a:r>
            <a:r>
              <a:rPr lang="ru-RU" altLang="ru-RU" sz="2000" smtClean="0"/>
              <a:t> должна содержаться запись со значением поля </a:t>
            </a:r>
            <a:r>
              <a:rPr lang="ru-RU" altLang="ru-RU" sz="2000" b="1" smtClean="0"/>
              <a:t>СЛУ_НОМЕР</a:t>
            </a:r>
            <a:r>
              <a:rPr lang="ru-RU" altLang="ru-RU" sz="2000" smtClean="0"/>
              <a:t>, также равным </a:t>
            </a:r>
            <a:r>
              <a:rPr lang="ru-RU" altLang="ru-RU" sz="2000" b="1" i="1" smtClean="0"/>
              <a:t>m</a:t>
            </a:r>
            <a:r>
              <a:rPr lang="ru-RU" altLang="ru-RU" sz="2000" smtClean="0"/>
              <a:t>; </a:t>
            </a:r>
          </a:p>
          <a:p>
            <a:pPr marL="725488" lvl="1" indent="-381000" eaLnBrk="1" hangingPunct="1">
              <a:lnSpc>
                <a:spcPct val="80000"/>
              </a:lnSpc>
              <a:buFont typeface="Wingdings" panose="05000000000000000000" pitchFamily="2" charset="2"/>
              <a:buChar char="Ø"/>
            </a:pPr>
            <a:r>
              <a:rPr lang="ru-RU" altLang="ru-RU" sz="2000" smtClean="0"/>
              <a:t>далее мы увидим, что эти правила являются частными случаями общего правила </a:t>
            </a:r>
            <a:r>
              <a:rPr lang="ru-RU" altLang="ru-RU" sz="2000" i="1" smtClean="0"/>
              <a:t>ссылочной целостности: </a:t>
            </a:r>
            <a:r>
              <a:rPr lang="ru-RU" altLang="ru-RU" sz="2000" smtClean="0"/>
              <a:t>поле </a:t>
            </a:r>
            <a:r>
              <a:rPr lang="ru-RU" altLang="ru-RU" sz="2000" b="1" smtClean="0"/>
              <a:t>СЛУ_ОТД_НОМЕР</a:t>
            </a:r>
            <a:r>
              <a:rPr lang="ru-RU" altLang="ru-RU" sz="2000" smtClean="0"/>
              <a:t> содержит «ссылки» на записи таблицы </a:t>
            </a:r>
            <a:r>
              <a:rPr lang="ru-RU" altLang="ru-RU" sz="2000" b="1" smtClean="0"/>
              <a:t>ОТДЕЛЫ</a:t>
            </a:r>
            <a:r>
              <a:rPr lang="ru-RU" altLang="ru-RU" sz="2000" smtClean="0"/>
              <a:t>, и поле </a:t>
            </a:r>
            <a:r>
              <a:rPr lang="ru-RU" altLang="ru-RU" sz="2000" b="1" smtClean="0"/>
              <a:t>ОТД_РУК</a:t>
            </a:r>
            <a:r>
              <a:rPr lang="ru-RU" altLang="ru-RU" sz="2000" smtClean="0"/>
              <a:t> содержит «ссылки» на записи таблицы </a:t>
            </a:r>
            <a:r>
              <a:rPr lang="ru-RU" altLang="ru-RU" sz="2000" b="1" smtClean="0"/>
              <a:t>СЛУЖАЩИЕ</a:t>
            </a:r>
            <a:r>
              <a:rPr lang="ru-RU" altLang="ru-RU" sz="2000" smtClean="0"/>
              <a:t>; </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47F28A9B-8E5F-4C2F-91D8-371748978BF3}"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126E1B9E-AE3E-43C1-B098-7EF167173023}" type="slidenum">
              <a:rPr lang="ru-RU" altLang="en-US"/>
              <a:pPr>
                <a:defRPr/>
              </a:pPr>
              <a:t>53</a:t>
            </a:fld>
            <a:endParaRPr lang="ru-RU" altLang="en-US"/>
          </a:p>
        </p:txBody>
      </p:sp>
      <p:sp>
        <p:nvSpPr>
          <p:cNvPr id="58373" name="Rectangle 2"/>
          <p:cNvSpPr>
            <a:spLocks noGrp="1" noChangeArrowheads="1"/>
          </p:cNvSpPr>
          <p:nvPr>
            <p:ph type="title"/>
          </p:nvPr>
        </p:nvSpPr>
        <p:spPr/>
        <p:txBody>
          <a:bodyPr/>
          <a:lstStyle/>
          <a:p>
            <a:pPr eaLnBrk="1" hangingPunct="1"/>
            <a:r>
              <a:rPr lang="ru-RU" altLang="ru-RU" sz="3200" smtClean="0"/>
              <a:t>Потребности информационных систем (13) </a:t>
            </a:r>
            <a:r>
              <a:rPr lang="ru-RU" altLang="ru-RU" sz="2800" smtClean="0"/>
              <a:t>Целостность данных (3)</a:t>
            </a:r>
          </a:p>
        </p:txBody>
      </p:sp>
      <p:sp>
        <p:nvSpPr>
          <p:cNvPr id="58374" name="Rectangle 3"/>
          <p:cNvSpPr>
            <a:spLocks noGrp="1" noChangeArrowheads="1"/>
          </p:cNvSpPr>
          <p:nvPr>
            <p:ph type="body" idx="1"/>
          </p:nvPr>
        </p:nvSpPr>
        <p:spPr/>
        <p:txBody>
          <a:bodyPr/>
          <a:lstStyle/>
          <a:p>
            <a:pPr marL="839788" lvl="1" indent="-495300" eaLnBrk="1" hangingPunct="1">
              <a:lnSpc>
                <a:spcPct val="80000"/>
              </a:lnSpc>
              <a:buFont typeface="Wingdings" panose="05000000000000000000" pitchFamily="2" charset="2"/>
              <a:buChar char="Ø"/>
            </a:pPr>
            <a:r>
              <a:rPr lang="ru-RU" altLang="ru-RU" sz="2000" smtClean="0"/>
              <a:t>при любом корректном состоянии ИС значение поля </a:t>
            </a:r>
            <a:r>
              <a:rPr lang="ru-RU" altLang="ru-RU" sz="2000" b="1" smtClean="0"/>
              <a:t>ОТД_СЛУ_ЗАРП </a:t>
            </a:r>
            <a:r>
              <a:rPr lang="ru-RU" altLang="ru-RU" sz="2000" smtClean="0"/>
              <a:t>любой записи </a:t>
            </a:r>
            <a:r>
              <a:rPr lang="ru-RU" altLang="ru-RU" sz="2000" b="1" i="1" smtClean="0"/>
              <a:t>отд_k</a:t>
            </a:r>
            <a:r>
              <a:rPr lang="ru-RU" altLang="ru-RU" sz="2000" smtClean="0"/>
              <a:t> файла </a:t>
            </a:r>
            <a:r>
              <a:rPr lang="ru-RU" altLang="ru-RU" sz="2000" b="1" smtClean="0"/>
              <a:t>ОТДЕЛЫ</a:t>
            </a:r>
            <a:r>
              <a:rPr lang="ru-RU" altLang="ru-RU" sz="2000" smtClean="0"/>
              <a:t> должно быть равно сумме значений поля </a:t>
            </a:r>
            <a:r>
              <a:rPr lang="ru-RU" altLang="ru-RU" sz="2000" b="1" smtClean="0"/>
              <a:t>СЛУ_ЗАРП</a:t>
            </a:r>
            <a:r>
              <a:rPr lang="ru-RU" altLang="ru-RU" sz="2000" smtClean="0"/>
              <a:t> всех тех записей файла </a:t>
            </a:r>
            <a:r>
              <a:rPr lang="ru-RU" altLang="ru-RU" sz="2000" b="1" smtClean="0"/>
              <a:t>СЛУЖАЩИЕ</a:t>
            </a:r>
            <a:r>
              <a:rPr lang="ru-RU" altLang="ru-RU" sz="2000" smtClean="0"/>
              <a:t>, в которых значение поля </a:t>
            </a:r>
            <a:r>
              <a:rPr lang="ru-RU" altLang="ru-RU" sz="2000" b="1" smtClean="0"/>
              <a:t>СЛУ_ОТД_НОМЕР</a:t>
            </a:r>
            <a:r>
              <a:rPr lang="ru-RU" altLang="ru-RU" sz="2000" smtClean="0"/>
              <a:t> совпадает со значением поля </a:t>
            </a:r>
            <a:r>
              <a:rPr lang="ru-RU" altLang="ru-RU" sz="2000" b="1" smtClean="0"/>
              <a:t>ОТД_НОМЕР</a:t>
            </a:r>
            <a:r>
              <a:rPr lang="ru-RU" altLang="ru-RU" sz="2000" smtClean="0"/>
              <a:t> записи </a:t>
            </a:r>
            <a:r>
              <a:rPr lang="ru-RU" altLang="ru-RU" sz="2000" b="1" i="1" smtClean="0"/>
              <a:t>отд_k</a:t>
            </a:r>
            <a:r>
              <a:rPr lang="ru-RU" altLang="ru-RU" sz="2000" smtClean="0"/>
              <a:t>;</a:t>
            </a:r>
          </a:p>
          <a:p>
            <a:pPr marL="839788" lvl="1" indent="-495300" eaLnBrk="1" hangingPunct="1">
              <a:lnSpc>
                <a:spcPct val="80000"/>
              </a:lnSpc>
              <a:buFont typeface="Wingdings" panose="05000000000000000000" pitchFamily="2" charset="2"/>
              <a:buChar char="Ø"/>
            </a:pPr>
            <a:r>
              <a:rPr lang="ru-RU" altLang="ru-RU" sz="2000" smtClean="0"/>
              <a:t>при любом корректном состоянии ИС значение поля </a:t>
            </a:r>
            <a:r>
              <a:rPr lang="ru-RU" altLang="ru-RU" sz="2000" b="1" smtClean="0"/>
              <a:t>ОТД_РАЗМЕР</a:t>
            </a:r>
            <a:r>
              <a:rPr lang="ru-RU" altLang="ru-RU" sz="2000" smtClean="0"/>
              <a:t> любой записи </a:t>
            </a:r>
            <a:r>
              <a:rPr lang="ru-RU" altLang="ru-RU" sz="2000" b="1" i="1" smtClean="0"/>
              <a:t>отд_k</a:t>
            </a:r>
            <a:r>
              <a:rPr lang="ru-RU" altLang="ru-RU" sz="2000" smtClean="0"/>
              <a:t> файла </a:t>
            </a:r>
            <a:r>
              <a:rPr lang="ru-RU" altLang="ru-RU" sz="2000" b="1" smtClean="0"/>
              <a:t>ОТДЕЛЫ</a:t>
            </a:r>
            <a:r>
              <a:rPr lang="ru-RU" altLang="ru-RU" sz="2000" smtClean="0"/>
              <a:t> должно быть равно числу всех тех записей файла </a:t>
            </a:r>
            <a:r>
              <a:rPr lang="ru-RU" altLang="ru-RU" sz="2000" b="1" smtClean="0"/>
              <a:t>СЛУЖАЩИЕ</a:t>
            </a:r>
            <a:r>
              <a:rPr lang="ru-RU" altLang="ru-RU" sz="2000" smtClean="0"/>
              <a:t>, в которых значение поля </a:t>
            </a:r>
            <a:r>
              <a:rPr lang="ru-RU" altLang="ru-RU" sz="2000" b="1" smtClean="0"/>
              <a:t>СЛУ_ОТД_НОМЕР</a:t>
            </a:r>
            <a:r>
              <a:rPr lang="ru-RU" altLang="ru-RU" sz="2000" smtClean="0"/>
              <a:t> совпадает со значением поля </a:t>
            </a:r>
            <a:r>
              <a:rPr lang="ru-RU" altLang="ru-RU" sz="2000" b="1" smtClean="0"/>
              <a:t>ОТД_НОМЕР</a:t>
            </a:r>
            <a:r>
              <a:rPr lang="ru-RU" altLang="ru-RU" sz="2000" smtClean="0"/>
              <a:t> записи </a:t>
            </a:r>
            <a:r>
              <a:rPr lang="ru-RU" altLang="ru-RU" sz="2000" b="1" i="1" smtClean="0"/>
              <a:t>отд_k</a:t>
            </a:r>
            <a:r>
              <a:rPr lang="ru-RU" altLang="ru-RU" sz="2000" smtClean="0"/>
              <a:t>; </a:t>
            </a:r>
          </a:p>
          <a:p>
            <a:pPr marL="839788" lvl="1" indent="-495300" eaLnBrk="1" hangingPunct="1">
              <a:lnSpc>
                <a:spcPct val="90000"/>
              </a:lnSpc>
              <a:buFont typeface="Wingdings" panose="05000000000000000000" pitchFamily="2" charset="2"/>
              <a:buChar char="Ø"/>
            </a:pPr>
            <a:r>
              <a:rPr lang="ru-RU" altLang="ru-RU" sz="2000" smtClean="0"/>
              <a:t>далее мы увидим, что эти правила представляют собой примеры общих ограничений целостности базы данных. </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9B7B61DF-BD7F-4663-B38A-D3619E559399}"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D181225D-C1E6-4ABE-A1B3-54931D70F211}" type="slidenum">
              <a:rPr lang="ru-RU" altLang="en-US"/>
              <a:pPr>
                <a:defRPr/>
              </a:pPr>
              <a:t>54</a:t>
            </a:fld>
            <a:endParaRPr lang="ru-RU" altLang="en-US"/>
          </a:p>
        </p:txBody>
      </p:sp>
      <p:sp>
        <p:nvSpPr>
          <p:cNvPr id="59397" name="Rectangle 2"/>
          <p:cNvSpPr>
            <a:spLocks noGrp="1" noChangeArrowheads="1"/>
          </p:cNvSpPr>
          <p:nvPr>
            <p:ph type="title"/>
          </p:nvPr>
        </p:nvSpPr>
        <p:spPr/>
        <p:txBody>
          <a:bodyPr/>
          <a:lstStyle/>
          <a:p>
            <a:pPr eaLnBrk="1" hangingPunct="1"/>
            <a:r>
              <a:rPr lang="ru-RU" altLang="ru-RU" sz="3200" smtClean="0"/>
              <a:t>Потребности информационных систем (14) </a:t>
            </a:r>
            <a:r>
              <a:rPr lang="ru-RU" altLang="ru-RU" sz="2800" smtClean="0"/>
              <a:t>Целостность данных (4)</a:t>
            </a:r>
          </a:p>
        </p:txBody>
      </p:sp>
      <p:sp>
        <p:nvSpPr>
          <p:cNvPr id="59398" name="Rectangle 3"/>
          <p:cNvSpPr>
            <a:spLocks noGrp="1" noChangeArrowheads="1"/>
          </p:cNvSpPr>
          <p:nvPr>
            <p:ph type="body" idx="1"/>
          </p:nvPr>
        </p:nvSpPr>
        <p:spPr/>
        <p:txBody>
          <a:bodyPr/>
          <a:lstStyle/>
          <a:p>
            <a:pPr eaLnBrk="1" hangingPunct="1">
              <a:lnSpc>
                <a:spcPct val="80000"/>
              </a:lnSpc>
            </a:pPr>
            <a:r>
              <a:rPr lang="ru-RU" altLang="ru-RU" sz="1800" smtClean="0"/>
              <a:t>Понятие согласованности, или целостности, данных является ключевым понятием баз данных. </a:t>
            </a:r>
          </a:p>
          <a:p>
            <a:pPr eaLnBrk="1" hangingPunct="1">
              <a:lnSpc>
                <a:spcPct val="80000"/>
              </a:lnSpc>
            </a:pPr>
            <a:r>
              <a:rPr lang="ru-RU" altLang="ru-RU" sz="1800" smtClean="0"/>
              <a:t>Фактически, если в ИС поддерживается согласованное хранение данных в нескольких файлах, можно говорить о том, что в ней поддерживается база данных (БД). </a:t>
            </a:r>
          </a:p>
          <a:p>
            <a:pPr eaLnBrk="1" hangingPunct="1">
              <a:lnSpc>
                <a:spcPct val="80000"/>
              </a:lnSpc>
            </a:pPr>
            <a:r>
              <a:rPr lang="ru-RU" altLang="ru-RU" sz="1800" smtClean="0"/>
              <a:t>Если же некоторая вспомогательная система управления данными позволяет работать с несколькими файлами, обеспечивая их согласованность, можно назвать ее системой управления базами данных (СУБД). </a:t>
            </a:r>
          </a:p>
          <a:p>
            <a:pPr eaLnBrk="1" hangingPunct="1">
              <a:lnSpc>
                <a:spcPct val="80000"/>
              </a:lnSpc>
            </a:pPr>
            <a:r>
              <a:rPr lang="ru-RU" altLang="ru-RU" sz="1800" smtClean="0"/>
              <a:t>Требование поддержки согласованности данных в нескольких файлах не позволяет при построении ИС обойтись библиотекой функций: такая система должна обладать некоторыми собственными данными (их принято называть </a:t>
            </a:r>
            <a:r>
              <a:rPr lang="ru-RU" altLang="ru-RU" sz="1800" i="1" smtClean="0"/>
              <a:t>метаданными</a:t>
            </a:r>
            <a:r>
              <a:rPr lang="ru-RU" altLang="ru-RU" sz="1800" smtClean="0"/>
              <a:t>), определяющими целостность данных. </a:t>
            </a:r>
          </a:p>
          <a:p>
            <a:pPr eaLnBrk="1" hangingPunct="1">
              <a:lnSpc>
                <a:spcPct val="80000"/>
              </a:lnSpc>
            </a:pPr>
            <a:r>
              <a:rPr lang="ru-RU" altLang="ru-RU" sz="1800" smtClean="0"/>
              <a:t>В нашем примере ИС должна отдельно сохранять метаданные о структуре файлов </a:t>
            </a:r>
            <a:r>
              <a:rPr lang="ru-RU" altLang="ru-RU" sz="1800" b="1" smtClean="0"/>
              <a:t>СЛУЖАЩИЕ</a:t>
            </a:r>
            <a:r>
              <a:rPr lang="ru-RU" altLang="ru-RU" sz="1800" smtClean="0"/>
              <a:t> и </a:t>
            </a:r>
            <a:r>
              <a:rPr lang="ru-RU" altLang="ru-RU" sz="1800" b="1" smtClean="0"/>
              <a:t>ОТДЕЛЫ</a:t>
            </a:r>
            <a:r>
              <a:rPr lang="ru-RU" altLang="ru-RU" sz="1800" smtClean="0"/>
              <a:t>, а также правила, определяющие условия целостности данных в этих файлах (принято считать, что правила также составляют часть метаданных).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263291CC-2E40-4053-8DFF-64D2DE7C7CDF}"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89E53E71-FBF7-4A7E-A691-294284E3D57D}" type="slidenum">
              <a:rPr lang="ru-RU" altLang="en-US"/>
              <a:pPr>
                <a:defRPr/>
              </a:pPr>
              <a:t>55</a:t>
            </a:fld>
            <a:endParaRPr lang="ru-RU" altLang="en-US"/>
          </a:p>
        </p:txBody>
      </p:sp>
      <p:sp>
        <p:nvSpPr>
          <p:cNvPr id="60421" name="Rectangle 2"/>
          <p:cNvSpPr>
            <a:spLocks noGrp="1" noChangeArrowheads="1"/>
          </p:cNvSpPr>
          <p:nvPr>
            <p:ph type="title"/>
          </p:nvPr>
        </p:nvSpPr>
        <p:spPr/>
        <p:txBody>
          <a:bodyPr/>
          <a:lstStyle/>
          <a:p>
            <a:pPr eaLnBrk="1" hangingPunct="1"/>
            <a:r>
              <a:rPr lang="ru-RU" altLang="ru-RU" sz="3200" smtClean="0"/>
              <a:t>Потребности информационных систем (15) </a:t>
            </a:r>
            <a:r>
              <a:rPr lang="ru-RU" altLang="ru-RU" sz="2800" smtClean="0"/>
              <a:t>Языки запросов (1)</a:t>
            </a:r>
          </a:p>
        </p:txBody>
      </p:sp>
      <p:sp>
        <p:nvSpPr>
          <p:cNvPr id="60422" name="Rectangle 3"/>
          <p:cNvSpPr>
            <a:spLocks noGrp="1" noChangeArrowheads="1"/>
          </p:cNvSpPr>
          <p:nvPr>
            <p:ph type="body" idx="1"/>
          </p:nvPr>
        </p:nvSpPr>
        <p:spPr/>
        <p:txBody>
          <a:bodyPr/>
          <a:lstStyle/>
          <a:p>
            <a:pPr eaLnBrk="1" hangingPunct="1">
              <a:lnSpc>
                <a:spcPct val="80000"/>
              </a:lnSpc>
            </a:pPr>
            <a:r>
              <a:rPr lang="ru-RU" altLang="ru-RU" sz="2400" smtClean="0"/>
              <a:t>Но обеспечение целостности данных – это далеко не все, что обычно требуется от СУБД. </a:t>
            </a:r>
          </a:p>
          <a:p>
            <a:pPr eaLnBrk="1" hangingPunct="1">
              <a:lnSpc>
                <a:spcPct val="80000"/>
              </a:lnSpc>
            </a:pPr>
            <a:r>
              <a:rPr lang="ru-RU" altLang="ru-RU" sz="2400" smtClean="0"/>
              <a:t>Начнем с того, что даже в нашем примере пользователю ИС будет не слишком просто получить, например, общую численность отдела, в котором работает Петр Иванович Сидоров. </a:t>
            </a:r>
          </a:p>
          <a:p>
            <a:pPr eaLnBrk="1" hangingPunct="1">
              <a:lnSpc>
                <a:spcPct val="80000"/>
              </a:lnSpc>
            </a:pPr>
            <a:r>
              <a:rPr lang="ru-RU" altLang="ru-RU" sz="2400" smtClean="0"/>
              <a:t>Придется сначала узнать номер отдела, в котором работает указанный служащий, а затем установить численность этого отдела. </a:t>
            </a:r>
          </a:p>
          <a:p>
            <a:pPr eaLnBrk="1" hangingPunct="1">
              <a:lnSpc>
                <a:spcPct val="80000"/>
              </a:lnSpc>
            </a:pPr>
            <a:r>
              <a:rPr lang="ru-RU" altLang="ru-RU" sz="2400" smtClean="0"/>
              <a:t>Было бы гораздо проще, если бы СУБД позволяла сформулировать такой запрос на языке, более близком пользователям. </a:t>
            </a:r>
          </a:p>
          <a:p>
            <a:pPr eaLnBrk="1" hangingPunct="1">
              <a:lnSpc>
                <a:spcPct val="80000"/>
              </a:lnSpc>
            </a:pPr>
            <a:r>
              <a:rPr lang="ru-RU" altLang="ru-RU" sz="2400" smtClean="0"/>
              <a:t>Такие языки называются </a:t>
            </a:r>
            <a:r>
              <a:rPr lang="ru-RU" altLang="ru-RU" sz="2400" i="1" smtClean="0"/>
              <a:t>языками запросов к базам данных</a:t>
            </a:r>
            <a:r>
              <a:rPr lang="ru-RU" altLang="ru-RU" sz="2400" smtClean="0"/>
              <a:t>.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DB9DCBAE-F054-4871-A55E-A6AFE544943A}"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8BB38189-8D26-4D7B-8413-70440565B818}" type="slidenum">
              <a:rPr lang="ru-RU" altLang="en-US"/>
              <a:pPr>
                <a:defRPr/>
              </a:pPr>
              <a:t>56</a:t>
            </a:fld>
            <a:endParaRPr lang="ru-RU" altLang="en-US"/>
          </a:p>
        </p:txBody>
      </p:sp>
      <p:sp>
        <p:nvSpPr>
          <p:cNvPr id="61445" name="Rectangle 2"/>
          <p:cNvSpPr>
            <a:spLocks noGrp="1" noChangeArrowheads="1"/>
          </p:cNvSpPr>
          <p:nvPr>
            <p:ph type="title"/>
          </p:nvPr>
        </p:nvSpPr>
        <p:spPr/>
        <p:txBody>
          <a:bodyPr/>
          <a:lstStyle/>
          <a:p>
            <a:pPr eaLnBrk="1" hangingPunct="1"/>
            <a:r>
              <a:rPr lang="ru-RU" altLang="ru-RU" sz="3200" smtClean="0"/>
              <a:t>Потребности информационных систем (16) </a:t>
            </a:r>
            <a:r>
              <a:rPr lang="ru-RU" altLang="ru-RU" sz="2800" smtClean="0"/>
              <a:t>Языки запросов (2)</a:t>
            </a:r>
          </a:p>
        </p:txBody>
      </p:sp>
      <p:sp>
        <p:nvSpPr>
          <p:cNvPr id="61446" name="Rectangle 3"/>
          <p:cNvSpPr>
            <a:spLocks noGrp="1" noChangeArrowheads="1"/>
          </p:cNvSpPr>
          <p:nvPr>
            <p:ph type="body" idx="1"/>
          </p:nvPr>
        </p:nvSpPr>
        <p:spPr/>
        <p:txBody>
          <a:bodyPr/>
          <a:lstStyle/>
          <a:p>
            <a:pPr eaLnBrk="1" hangingPunct="1">
              <a:lnSpc>
                <a:spcPct val="80000"/>
              </a:lnSpc>
            </a:pPr>
            <a:r>
              <a:rPr lang="ru-RU" altLang="ru-RU" sz="2000" smtClean="0"/>
              <a:t>На языке запросов SQL наш запрос можно было бы выразить в следующей форме (</a:t>
            </a:r>
            <a:r>
              <a:rPr lang="ru-RU" altLang="ru-RU" sz="2000" i="1" smtClean="0"/>
              <a:t>запрос 1</a:t>
            </a:r>
            <a:r>
              <a:rPr lang="ru-RU" altLang="ru-RU" sz="2000" smtClean="0"/>
              <a:t>):</a:t>
            </a:r>
            <a:r>
              <a:rPr lang="ru-RU" altLang="ru-RU" sz="1700" smtClean="0"/>
              <a:t> </a:t>
            </a:r>
          </a:p>
          <a:p>
            <a:pPr eaLnBrk="1" hangingPunct="1">
              <a:lnSpc>
                <a:spcPct val="80000"/>
              </a:lnSpc>
              <a:buFont typeface="Wingdings" panose="05000000000000000000" pitchFamily="2" charset="2"/>
              <a:buNone/>
            </a:pPr>
            <a:r>
              <a:rPr lang="ru-RU" altLang="ru-RU" sz="1700" smtClean="0"/>
              <a:t>	</a:t>
            </a:r>
            <a:r>
              <a:rPr lang="ru-RU" altLang="ru-RU" sz="1700" smtClean="0">
                <a:latin typeface="Courier New" panose="02070309020205020404" pitchFamily="49" charset="0"/>
              </a:rPr>
              <a:t>SELECT ОТД_РАЗМЕР </a:t>
            </a:r>
            <a:br>
              <a:rPr lang="ru-RU" altLang="ru-RU" sz="1700" smtClean="0">
                <a:latin typeface="Courier New" panose="02070309020205020404" pitchFamily="49" charset="0"/>
              </a:rPr>
            </a:br>
            <a:r>
              <a:rPr lang="ru-RU" altLang="ru-RU" sz="1700" smtClean="0">
                <a:latin typeface="Courier New" panose="02070309020205020404" pitchFamily="49" charset="0"/>
              </a:rPr>
              <a:t>  FROM СЛУЖАЩИЕ, ОТДЕЛЫ </a:t>
            </a:r>
            <a:br>
              <a:rPr lang="ru-RU" altLang="ru-RU" sz="1700" smtClean="0">
                <a:latin typeface="Courier New" panose="02070309020205020404" pitchFamily="49" charset="0"/>
              </a:rPr>
            </a:br>
            <a:r>
              <a:rPr lang="ru-RU" altLang="ru-RU" sz="1700" smtClean="0">
                <a:latin typeface="Courier New" panose="02070309020205020404" pitchFamily="49" charset="0"/>
              </a:rPr>
              <a:t>    WHERE СЛУ_ИМЯ = ‘ПЕТР ИВАНОВИЧ СИДОРОВ’ AND </a:t>
            </a:r>
            <a:br>
              <a:rPr lang="ru-RU" altLang="ru-RU" sz="1700" smtClean="0">
                <a:latin typeface="Courier New" panose="02070309020205020404" pitchFamily="49" charset="0"/>
              </a:rPr>
            </a:br>
            <a:r>
              <a:rPr lang="ru-RU" altLang="ru-RU" sz="1700" smtClean="0">
                <a:latin typeface="Courier New" panose="02070309020205020404" pitchFamily="49" charset="0"/>
              </a:rPr>
              <a:t>                    СЛУ_ОТД_НОМЕР = ОТД_НОМЕР; </a:t>
            </a:r>
          </a:p>
          <a:p>
            <a:pPr eaLnBrk="1" hangingPunct="1">
              <a:lnSpc>
                <a:spcPct val="80000"/>
              </a:lnSpc>
            </a:pPr>
            <a:r>
              <a:rPr lang="ru-RU" altLang="ru-RU" sz="2000" smtClean="0"/>
              <a:t>Это пример запроса на языке SQL с «</a:t>
            </a:r>
            <a:r>
              <a:rPr lang="ru-RU" altLang="ru-RU" sz="2000" i="1" smtClean="0"/>
              <a:t>полусоединением</a:t>
            </a:r>
            <a:r>
              <a:rPr lang="ru-RU" altLang="ru-RU" sz="2000" smtClean="0"/>
              <a:t>»: c одной стороны, запрос адресуется к двум файлам – </a:t>
            </a:r>
            <a:r>
              <a:rPr lang="ru-RU" altLang="ru-RU" sz="2000" b="1" smtClean="0"/>
              <a:t>СЛУЖАЩИЕ</a:t>
            </a:r>
            <a:r>
              <a:rPr lang="ru-RU" altLang="ru-RU" sz="2000" smtClean="0"/>
              <a:t> и </a:t>
            </a:r>
            <a:r>
              <a:rPr lang="ru-RU" altLang="ru-RU" sz="2000" b="1" smtClean="0"/>
              <a:t>ОТДЕЛЫ</a:t>
            </a:r>
            <a:r>
              <a:rPr lang="ru-RU" altLang="ru-RU" sz="2000" smtClean="0"/>
              <a:t>, но с другой стороны, данные выбираются только из файла </a:t>
            </a:r>
            <a:r>
              <a:rPr lang="ru-RU" altLang="ru-RU" sz="2000" b="1" smtClean="0"/>
              <a:t>ОТДЕЛЫ</a:t>
            </a:r>
            <a:r>
              <a:rPr lang="ru-RU" altLang="ru-RU" sz="2000" smtClean="0"/>
              <a:t>. </a:t>
            </a:r>
          </a:p>
          <a:p>
            <a:pPr eaLnBrk="1" hangingPunct="1">
              <a:lnSpc>
                <a:spcPct val="80000"/>
              </a:lnSpc>
            </a:pPr>
            <a:r>
              <a:rPr lang="ru-RU" altLang="ru-RU" sz="2000" smtClean="0"/>
              <a:t>Условие </a:t>
            </a:r>
            <a:r>
              <a:rPr lang="ru-RU" altLang="ru-RU" sz="2000" b="1" smtClean="0"/>
              <a:t>СЛУ_ОТД_НОМЕР</a:t>
            </a:r>
            <a:r>
              <a:rPr lang="ru-RU" altLang="ru-RU" sz="2000" smtClean="0"/>
              <a:t> = </a:t>
            </a:r>
            <a:r>
              <a:rPr lang="ru-RU" altLang="ru-RU" sz="2000" b="1" smtClean="0"/>
              <a:t>ОТД_НОМЕР</a:t>
            </a:r>
            <a:r>
              <a:rPr lang="ru-RU" altLang="ru-RU" sz="2000" smtClean="0"/>
              <a:t> всего лишь «ограничивает» интересующий нас набор записей об отделах до одной записи, если Петр Иванович Сидоров действительно работает на данном предприятии. </a:t>
            </a:r>
          </a:p>
          <a:p>
            <a:pPr eaLnBrk="1" hangingPunct="1">
              <a:lnSpc>
                <a:spcPct val="80000"/>
              </a:lnSpc>
            </a:pPr>
            <a:r>
              <a:rPr lang="ru-RU" altLang="ru-RU" sz="2000" smtClean="0"/>
              <a:t>Если же Петр Иванович Сидоров не работает на предприятии, то условие </a:t>
            </a:r>
            <a:r>
              <a:rPr lang="ru-RU" altLang="ru-RU" sz="2000" b="1" smtClean="0"/>
              <a:t>СЛУ_ИМЯ</a:t>
            </a:r>
            <a:r>
              <a:rPr lang="ru-RU" altLang="ru-RU" sz="2000" smtClean="0"/>
              <a:t> = </a:t>
            </a:r>
            <a:r>
              <a:rPr lang="ru-RU" altLang="ru-RU" sz="2000" b="1" smtClean="0"/>
              <a:t>‘ПЕТР ИВАНОВИЧ СИДОРОВ’</a:t>
            </a:r>
            <a:r>
              <a:rPr lang="ru-RU" altLang="ru-RU" sz="2000" smtClean="0"/>
              <a:t> не будет удовлетворяться ни для одной записи файла </a:t>
            </a:r>
            <a:r>
              <a:rPr lang="ru-RU" altLang="ru-RU" sz="2000" b="1" smtClean="0"/>
              <a:t>СЛУЖАЩИЕ</a:t>
            </a:r>
            <a:r>
              <a:rPr lang="ru-RU" altLang="ru-RU" sz="2000" smtClean="0"/>
              <a:t>, и поэтому запрос выдаст пустой результат. </a:t>
            </a:r>
          </a:p>
          <a:p>
            <a:pPr eaLnBrk="1" hangingPunct="1">
              <a:lnSpc>
                <a:spcPct val="80000"/>
              </a:lnSpc>
            </a:pPr>
            <a:endParaRPr lang="ru-RU" altLang="ru-RU" sz="2000" smtClean="0"/>
          </a:p>
          <a:p>
            <a:pPr eaLnBrk="1" hangingPunct="1">
              <a:lnSpc>
                <a:spcPct val="80000"/>
              </a:lnSpc>
            </a:pPr>
            <a:endParaRPr lang="ru-RU" altLang="ru-RU" sz="20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8125B33F-5470-4478-BF7E-3FB2CB01FCF8}"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7F2153CF-BF06-40EA-AF0C-1571BD701E72}" type="slidenum">
              <a:rPr lang="ru-RU" altLang="en-US"/>
              <a:pPr>
                <a:defRPr/>
              </a:pPr>
              <a:t>57</a:t>
            </a:fld>
            <a:endParaRPr lang="ru-RU" altLang="en-US"/>
          </a:p>
        </p:txBody>
      </p:sp>
      <p:sp>
        <p:nvSpPr>
          <p:cNvPr id="62469" name="Rectangle 2"/>
          <p:cNvSpPr>
            <a:spLocks noGrp="1" noChangeArrowheads="1"/>
          </p:cNvSpPr>
          <p:nvPr>
            <p:ph type="title"/>
          </p:nvPr>
        </p:nvSpPr>
        <p:spPr/>
        <p:txBody>
          <a:bodyPr/>
          <a:lstStyle/>
          <a:p>
            <a:pPr eaLnBrk="1" hangingPunct="1"/>
            <a:r>
              <a:rPr lang="ru-RU" altLang="ru-RU" sz="3200" smtClean="0"/>
              <a:t>Потребности информационных систем (17) </a:t>
            </a:r>
            <a:r>
              <a:rPr lang="ru-RU" altLang="ru-RU" sz="2800" smtClean="0"/>
              <a:t>Языки запросов (3)</a:t>
            </a:r>
          </a:p>
        </p:txBody>
      </p:sp>
      <p:sp>
        <p:nvSpPr>
          <p:cNvPr id="62470" name="Rectangle 3"/>
          <p:cNvSpPr>
            <a:spLocks noGrp="1" noChangeArrowheads="1"/>
          </p:cNvSpPr>
          <p:nvPr>
            <p:ph type="body" idx="1"/>
          </p:nvPr>
        </p:nvSpPr>
        <p:spPr/>
        <p:txBody>
          <a:bodyPr/>
          <a:lstStyle/>
          <a:p>
            <a:pPr eaLnBrk="1" hangingPunct="1">
              <a:lnSpc>
                <a:spcPct val="80000"/>
              </a:lnSpc>
            </a:pPr>
            <a:r>
              <a:rPr lang="ru-RU" altLang="ru-RU" sz="1700" smtClean="0"/>
              <a:t>Возможна и другая формулировка того же запроса (</a:t>
            </a:r>
            <a:r>
              <a:rPr lang="ru-RU" altLang="ru-RU" sz="1700" i="1" smtClean="0"/>
              <a:t>запрос 2</a:t>
            </a:r>
            <a:r>
              <a:rPr lang="ru-RU" altLang="ru-RU" sz="1700" smtClean="0"/>
              <a:t>): </a:t>
            </a:r>
          </a:p>
          <a:p>
            <a:pPr eaLnBrk="1" hangingPunct="1">
              <a:lnSpc>
                <a:spcPct val="80000"/>
              </a:lnSpc>
              <a:buFont typeface="Wingdings" panose="05000000000000000000" pitchFamily="2" charset="2"/>
              <a:buNone/>
            </a:pPr>
            <a:r>
              <a:rPr lang="ru-RU" altLang="ru-RU" sz="1700" smtClean="0"/>
              <a:t>	</a:t>
            </a:r>
            <a:r>
              <a:rPr lang="ru-RU" altLang="ru-RU" sz="1700" smtClean="0">
                <a:latin typeface="Courier New" panose="02070309020205020404" pitchFamily="49" charset="0"/>
              </a:rPr>
              <a:t>SELECT ОТД_РАЗМЕР</a:t>
            </a:r>
            <a:br>
              <a:rPr lang="ru-RU" altLang="ru-RU" sz="1700" smtClean="0">
                <a:latin typeface="Courier New" panose="02070309020205020404" pitchFamily="49" charset="0"/>
              </a:rPr>
            </a:br>
            <a:r>
              <a:rPr lang="ru-RU" altLang="ru-RU" sz="1700" smtClean="0">
                <a:latin typeface="Courier New" panose="02070309020205020404" pitchFamily="49" charset="0"/>
              </a:rPr>
              <a:t>  FROM ОТДЕЛЫ </a:t>
            </a:r>
            <a:br>
              <a:rPr lang="ru-RU" altLang="ru-RU" sz="1700" smtClean="0">
                <a:latin typeface="Courier New" panose="02070309020205020404" pitchFamily="49" charset="0"/>
              </a:rPr>
            </a:br>
            <a:r>
              <a:rPr lang="ru-RU" altLang="ru-RU" sz="1700" smtClean="0">
                <a:latin typeface="Courier New" panose="02070309020205020404" pitchFamily="49" charset="0"/>
              </a:rPr>
              <a:t>    WHERE ОТД_НОМЕР = </a:t>
            </a:r>
            <a:br>
              <a:rPr lang="ru-RU" altLang="ru-RU" sz="1700" smtClean="0">
                <a:latin typeface="Courier New" panose="02070309020205020404" pitchFamily="49" charset="0"/>
              </a:rPr>
            </a:br>
            <a:r>
              <a:rPr lang="ru-RU" altLang="ru-RU" sz="1700" smtClean="0">
                <a:latin typeface="Courier New" panose="02070309020205020404" pitchFamily="49" charset="0"/>
              </a:rPr>
              <a:t>          (SELECT СЛУ_ОТД_НОМЕР </a:t>
            </a:r>
            <a:br>
              <a:rPr lang="ru-RU" altLang="ru-RU" sz="1700" smtClean="0">
                <a:latin typeface="Courier New" panose="02070309020205020404" pitchFamily="49" charset="0"/>
              </a:rPr>
            </a:br>
            <a:r>
              <a:rPr lang="ru-RU" altLang="ru-RU" sz="1700" smtClean="0">
                <a:latin typeface="Courier New" panose="02070309020205020404" pitchFamily="49" charset="0"/>
              </a:rPr>
              <a:t>             FROM СЛУЖАЩИЕ </a:t>
            </a:r>
            <a:br>
              <a:rPr lang="ru-RU" altLang="ru-RU" sz="1700" smtClean="0">
                <a:latin typeface="Courier New" panose="02070309020205020404" pitchFamily="49" charset="0"/>
              </a:rPr>
            </a:br>
            <a:r>
              <a:rPr lang="ru-RU" altLang="ru-RU" sz="1700" smtClean="0">
                <a:latin typeface="Courier New" panose="02070309020205020404" pitchFamily="49" charset="0"/>
              </a:rPr>
              <a:t>               WHERE СЛУ_ИМЯ = ‘ПЕТР ИВАНОВИЧ СИДОРОВ'); </a:t>
            </a:r>
          </a:p>
          <a:p>
            <a:pPr eaLnBrk="1" hangingPunct="1">
              <a:lnSpc>
                <a:spcPct val="80000"/>
              </a:lnSpc>
            </a:pPr>
            <a:r>
              <a:rPr lang="ru-RU" altLang="ru-RU" sz="1700" smtClean="0"/>
              <a:t>Это пример запроса на языке SQL с </a:t>
            </a:r>
            <a:r>
              <a:rPr lang="ru-RU" altLang="ru-RU" sz="1700" i="1" smtClean="0"/>
              <a:t>вложенным подзапросом</a:t>
            </a:r>
            <a:r>
              <a:rPr lang="ru-RU" altLang="ru-RU" sz="1700" smtClean="0"/>
              <a:t>. </a:t>
            </a:r>
          </a:p>
          <a:p>
            <a:pPr eaLnBrk="1" hangingPunct="1">
              <a:lnSpc>
                <a:spcPct val="80000"/>
              </a:lnSpc>
            </a:pPr>
            <a:r>
              <a:rPr lang="ru-RU" altLang="ru-RU" sz="1700" smtClean="0"/>
              <a:t>Во вложенном подзапросе выбирается значение поля </a:t>
            </a:r>
            <a:r>
              <a:rPr lang="ru-RU" altLang="ru-RU" sz="1700" b="1" smtClean="0"/>
              <a:t>СЛУ_ОТД_НОМЕР</a:t>
            </a:r>
            <a:r>
              <a:rPr lang="ru-RU" altLang="ru-RU" sz="1700" smtClean="0"/>
              <a:t> из записи файла </a:t>
            </a:r>
            <a:r>
              <a:rPr lang="ru-RU" altLang="ru-RU" sz="1700" b="1" smtClean="0"/>
              <a:t>СЛУЖАЩИЕ</a:t>
            </a:r>
            <a:r>
              <a:rPr lang="ru-RU" altLang="ru-RU" sz="1700" smtClean="0"/>
              <a:t>, в которой значение поля </a:t>
            </a:r>
            <a:r>
              <a:rPr lang="ru-RU" altLang="ru-RU" sz="1700" b="1" smtClean="0"/>
              <a:t>СЛУ_ИМЯ</a:t>
            </a:r>
            <a:r>
              <a:rPr lang="ru-RU" altLang="ru-RU" sz="1700" smtClean="0"/>
              <a:t> равняется строковой константе </a:t>
            </a:r>
            <a:r>
              <a:rPr lang="ru-RU" altLang="ru-RU" sz="1700" b="1" smtClean="0"/>
              <a:t>‘ПЕТР ИВАНОВИЧ СИДОРОВ’.</a:t>
            </a:r>
            <a:r>
              <a:rPr lang="ru-RU" altLang="ru-RU" sz="1700" smtClean="0"/>
              <a:t> </a:t>
            </a:r>
          </a:p>
          <a:p>
            <a:pPr eaLnBrk="1" hangingPunct="1">
              <a:lnSpc>
                <a:spcPct val="80000"/>
              </a:lnSpc>
            </a:pPr>
            <a:r>
              <a:rPr lang="ru-RU" altLang="ru-RU" sz="1700" smtClean="0"/>
              <a:t>Если такая запись существует, то она единственная, поскольку поле </a:t>
            </a:r>
            <a:r>
              <a:rPr lang="ru-RU" altLang="ru-RU" sz="1700" b="1" smtClean="0"/>
              <a:t>СЛУ_ИМЯ</a:t>
            </a:r>
            <a:r>
              <a:rPr lang="ru-RU" altLang="ru-RU" sz="1700" smtClean="0"/>
              <a:t> является уникальным ключом файла </a:t>
            </a:r>
            <a:r>
              <a:rPr lang="ru-RU" altLang="ru-RU" sz="1700" b="1" smtClean="0"/>
              <a:t>СЛУЖАЩИЕ</a:t>
            </a:r>
            <a:r>
              <a:rPr lang="ru-RU" altLang="ru-RU" sz="1700" smtClean="0"/>
              <a:t>. </a:t>
            </a:r>
          </a:p>
          <a:p>
            <a:pPr eaLnBrk="1" hangingPunct="1">
              <a:lnSpc>
                <a:spcPct val="80000"/>
              </a:lnSpc>
            </a:pPr>
            <a:r>
              <a:rPr lang="ru-RU" altLang="ru-RU" sz="1700" smtClean="0"/>
              <a:t>Тогда результатом выполнения подзапроса будет единственное значение – номер отдела, в котором работает Петр Иванович Сидоров. </a:t>
            </a:r>
          </a:p>
          <a:p>
            <a:pPr eaLnBrk="1" hangingPunct="1">
              <a:lnSpc>
                <a:spcPct val="80000"/>
              </a:lnSpc>
            </a:pPr>
            <a:r>
              <a:rPr lang="ru-RU" altLang="ru-RU" sz="1700" smtClean="0"/>
              <a:t>Во внешнем запросе это значение будет ключом доступа к файлу </a:t>
            </a:r>
            <a:r>
              <a:rPr lang="ru-RU" altLang="ru-RU" sz="1700" b="1" smtClean="0"/>
              <a:t>ОТДЕЛЫ</a:t>
            </a:r>
            <a:r>
              <a:rPr lang="ru-RU" altLang="ru-RU" sz="1700" smtClean="0"/>
              <a:t>, и снова будет выбрана только одна запись, поскольку поле </a:t>
            </a:r>
            <a:r>
              <a:rPr lang="ru-RU" altLang="ru-RU" sz="1700" b="1" smtClean="0"/>
              <a:t>ОТД_НОМЕР</a:t>
            </a:r>
            <a:r>
              <a:rPr lang="ru-RU" altLang="ru-RU" sz="1700" smtClean="0"/>
              <a:t> является уникальным ключом файла </a:t>
            </a:r>
            <a:r>
              <a:rPr lang="ru-RU" altLang="ru-RU" sz="1700" b="1" smtClean="0"/>
              <a:t>ОТДЕЛЫ</a:t>
            </a:r>
            <a:r>
              <a:rPr lang="ru-RU" altLang="ru-RU" sz="1700" smtClean="0"/>
              <a:t>. </a:t>
            </a:r>
          </a:p>
          <a:p>
            <a:pPr eaLnBrk="1" hangingPunct="1">
              <a:lnSpc>
                <a:spcPct val="80000"/>
              </a:lnSpc>
            </a:pPr>
            <a:r>
              <a:rPr lang="ru-RU" altLang="ru-RU" sz="1700" smtClean="0"/>
              <a:t>Если же на данном предприятии Сидоров не работает, то подзапрос выдаст пустой результат, и внешний запрос тоже выдаст пустой результат. </a:t>
            </a:r>
            <a:endParaRPr lang="ru-RU" altLang="ru-RU" sz="2000" smtClean="0"/>
          </a:p>
          <a:p>
            <a:pPr eaLnBrk="1" hangingPunct="1">
              <a:lnSpc>
                <a:spcPct val="80000"/>
              </a:lnSpc>
            </a:pPr>
            <a:endParaRPr lang="ru-RU" altLang="ru-RU" sz="2000" smtClean="0"/>
          </a:p>
          <a:p>
            <a:pPr eaLnBrk="1" hangingPunct="1">
              <a:lnSpc>
                <a:spcPct val="80000"/>
              </a:lnSpc>
            </a:pPr>
            <a:endParaRPr lang="ru-RU" altLang="ru-RU" sz="20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EF345694-A93C-413E-986C-C8468C8EE519}"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2EBAE091-47FC-4C48-B582-C61BA16DDE9D}" type="slidenum">
              <a:rPr lang="ru-RU" altLang="en-US"/>
              <a:pPr>
                <a:defRPr/>
              </a:pPr>
              <a:t>58</a:t>
            </a:fld>
            <a:endParaRPr lang="ru-RU" altLang="en-US"/>
          </a:p>
        </p:txBody>
      </p:sp>
      <p:sp>
        <p:nvSpPr>
          <p:cNvPr id="63493" name="Rectangle 2"/>
          <p:cNvSpPr>
            <a:spLocks noGrp="1" noChangeArrowheads="1"/>
          </p:cNvSpPr>
          <p:nvPr>
            <p:ph type="title"/>
          </p:nvPr>
        </p:nvSpPr>
        <p:spPr/>
        <p:txBody>
          <a:bodyPr/>
          <a:lstStyle/>
          <a:p>
            <a:pPr eaLnBrk="1" hangingPunct="1"/>
            <a:r>
              <a:rPr lang="ru-RU" altLang="ru-RU" sz="3200" smtClean="0"/>
              <a:t>Потребности информационных систем (18) </a:t>
            </a:r>
            <a:r>
              <a:rPr lang="ru-RU" altLang="ru-RU" sz="2800" smtClean="0"/>
              <a:t>Языки запросов (4)</a:t>
            </a:r>
          </a:p>
        </p:txBody>
      </p:sp>
      <p:sp>
        <p:nvSpPr>
          <p:cNvPr id="63494" name="Rectangle 3"/>
          <p:cNvSpPr>
            <a:spLocks noGrp="1" noChangeArrowheads="1"/>
          </p:cNvSpPr>
          <p:nvPr>
            <p:ph type="body" idx="1"/>
          </p:nvPr>
        </p:nvSpPr>
        <p:spPr/>
        <p:txBody>
          <a:bodyPr/>
          <a:lstStyle/>
          <a:p>
            <a:pPr eaLnBrk="1" hangingPunct="1">
              <a:lnSpc>
                <a:spcPct val="80000"/>
              </a:lnSpc>
            </a:pPr>
            <a:r>
              <a:rPr lang="ru-RU" altLang="ru-RU" sz="2000" smtClean="0"/>
              <a:t>Приведенные примеры показывают, что при формулировке запроса с использованием SQL можно не задумываться о том, как будет выполняться этот запрос. </a:t>
            </a:r>
          </a:p>
          <a:p>
            <a:pPr eaLnBrk="1" hangingPunct="1">
              <a:lnSpc>
                <a:spcPct val="80000"/>
              </a:lnSpc>
            </a:pPr>
            <a:r>
              <a:rPr lang="ru-RU" altLang="ru-RU" sz="2000" smtClean="0"/>
              <a:t>Среди метаданных базы данных будет содержаться информация о том, что поле </a:t>
            </a:r>
            <a:r>
              <a:rPr lang="ru-RU" altLang="ru-RU" sz="2000" b="1" smtClean="0"/>
              <a:t>СЛУ_ИМЯ</a:t>
            </a:r>
            <a:r>
              <a:rPr lang="ru-RU" altLang="ru-RU" sz="2000" smtClean="0"/>
              <a:t> является ключевым для файла </a:t>
            </a:r>
            <a:r>
              <a:rPr lang="ru-RU" altLang="ru-RU" sz="2000" b="1" smtClean="0"/>
              <a:t>СЛУЖАЩИЕ </a:t>
            </a:r>
            <a:r>
              <a:rPr lang="ru-RU" altLang="ru-RU" sz="2000" smtClean="0"/>
              <a:t>(т. е. по заданному значению имени служащего можно быстро найти соответствующую запись или убедиться в том, что запись с таким значением поля </a:t>
            </a:r>
            <a:r>
              <a:rPr lang="ru-RU" altLang="ru-RU" sz="2000" b="1" smtClean="0"/>
              <a:t>СЛУ_ИМЯ </a:t>
            </a:r>
            <a:r>
              <a:rPr lang="ru-RU" altLang="ru-RU" sz="2000" smtClean="0"/>
              <a:t>в файле отсутствует), а поле </a:t>
            </a:r>
            <a:r>
              <a:rPr lang="ru-RU" altLang="ru-RU" sz="2000" b="1" smtClean="0"/>
              <a:t>ОТД_НОМЕР</a:t>
            </a:r>
            <a:r>
              <a:rPr lang="ru-RU" altLang="ru-RU" sz="2000" smtClean="0"/>
              <a:t> – ключевое для файла </a:t>
            </a:r>
            <a:r>
              <a:rPr lang="ru-RU" altLang="ru-RU" sz="2000" b="1" smtClean="0"/>
              <a:t>ОТДЕЛЫ</a:t>
            </a:r>
            <a:r>
              <a:rPr lang="ru-RU" altLang="ru-RU" sz="2000" smtClean="0"/>
              <a:t> (и более того, оба ключа в соответствующих файлах являются уникальными), и система сама воспользуется этим. </a:t>
            </a:r>
          </a:p>
          <a:p>
            <a:pPr eaLnBrk="1" hangingPunct="1">
              <a:lnSpc>
                <a:spcPct val="80000"/>
              </a:lnSpc>
            </a:pPr>
            <a:r>
              <a:rPr lang="ru-RU" altLang="ru-RU" sz="2000" smtClean="0"/>
              <a:t>Можно формально доказать, что формулировки </a:t>
            </a:r>
            <a:r>
              <a:rPr lang="ru-RU" altLang="ru-RU" sz="2000" i="1" smtClean="0"/>
              <a:t>запрос 1 </a:t>
            </a:r>
            <a:r>
              <a:rPr lang="ru-RU" altLang="ru-RU" sz="2000" smtClean="0"/>
              <a:t>и </a:t>
            </a:r>
            <a:r>
              <a:rPr lang="ru-RU" altLang="ru-RU" sz="2000" i="1" smtClean="0"/>
              <a:t>запрос 2 </a:t>
            </a:r>
            <a:r>
              <a:rPr lang="ru-RU" altLang="ru-RU" sz="2000" smtClean="0"/>
              <a:t>эквивалентны, т. е. вне зависимости от состояния данных всегда производят один и тот же результат. </a:t>
            </a:r>
          </a:p>
          <a:p>
            <a:pPr eaLnBrk="1" hangingPunct="1">
              <a:lnSpc>
                <a:spcPct val="80000"/>
              </a:lnSpc>
            </a:pPr>
            <a:endParaRPr lang="ru-RU" altLang="ru-RU" sz="2000" smtClean="0"/>
          </a:p>
          <a:p>
            <a:pPr eaLnBrk="1" hangingPunct="1">
              <a:lnSpc>
                <a:spcPct val="80000"/>
              </a:lnSpc>
            </a:pPr>
            <a:endParaRPr lang="ru-RU" altLang="ru-RU" sz="1800" smtClean="0"/>
          </a:p>
          <a:p>
            <a:pPr eaLnBrk="1" hangingPunct="1">
              <a:lnSpc>
                <a:spcPct val="80000"/>
              </a:lnSpc>
            </a:pPr>
            <a:endParaRPr lang="ru-RU" altLang="ru-RU" sz="20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C7DB98B9-CC99-4D82-B29D-FC4277F05769}"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C468FD6F-D689-44DE-8559-B111327D786B}" type="slidenum">
              <a:rPr lang="ru-RU" altLang="en-US"/>
              <a:pPr>
                <a:defRPr/>
              </a:pPr>
              <a:t>59</a:t>
            </a:fld>
            <a:endParaRPr lang="ru-RU" altLang="en-US"/>
          </a:p>
        </p:txBody>
      </p:sp>
      <p:sp>
        <p:nvSpPr>
          <p:cNvPr id="64517" name="Rectangle 2"/>
          <p:cNvSpPr>
            <a:spLocks noGrp="1" noChangeArrowheads="1"/>
          </p:cNvSpPr>
          <p:nvPr>
            <p:ph type="title"/>
          </p:nvPr>
        </p:nvSpPr>
        <p:spPr/>
        <p:txBody>
          <a:bodyPr/>
          <a:lstStyle/>
          <a:p>
            <a:pPr eaLnBrk="1" hangingPunct="1"/>
            <a:r>
              <a:rPr lang="ru-RU" altLang="ru-RU" sz="3200" smtClean="0"/>
              <a:t>Потребности информационных систем (19) </a:t>
            </a:r>
            <a:r>
              <a:rPr lang="ru-RU" altLang="ru-RU" sz="2800" smtClean="0"/>
              <a:t>Языки запросов (5)</a:t>
            </a:r>
          </a:p>
        </p:txBody>
      </p:sp>
      <p:sp>
        <p:nvSpPr>
          <p:cNvPr id="64518" name="Rectangle 3"/>
          <p:cNvSpPr>
            <a:spLocks noGrp="1" noChangeArrowheads="1"/>
          </p:cNvSpPr>
          <p:nvPr>
            <p:ph type="body" idx="1"/>
          </p:nvPr>
        </p:nvSpPr>
        <p:spPr/>
        <p:txBody>
          <a:bodyPr/>
          <a:lstStyle/>
          <a:p>
            <a:pPr eaLnBrk="1" hangingPunct="1">
              <a:lnSpc>
                <a:spcPct val="80000"/>
              </a:lnSpc>
            </a:pPr>
            <a:r>
              <a:rPr lang="ru-RU" altLang="ru-RU" sz="2000" smtClean="0"/>
              <a:t>Наиболее вероятным способом выполнения запроса в обеих формулировках будет выборка записи из файла </a:t>
            </a:r>
            <a:r>
              <a:rPr lang="ru-RU" altLang="ru-RU" sz="2000" b="1" smtClean="0"/>
              <a:t>СЛУЖАЩИЕ</a:t>
            </a:r>
            <a:r>
              <a:rPr lang="ru-RU" altLang="ru-RU" sz="2000" smtClean="0"/>
              <a:t> со значением поля </a:t>
            </a:r>
            <a:r>
              <a:rPr lang="ru-RU" altLang="ru-RU" sz="2000" b="1" smtClean="0"/>
              <a:t>СЛУ_ИМЯ</a:t>
            </a:r>
            <a:r>
              <a:rPr lang="ru-RU" altLang="ru-RU" sz="2000" smtClean="0"/>
              <a:t>, равным строке </a:t>
            </a:r>
            <a:r>
              <a:rPr lang="ru-RU" altLang="ru-RU" sz="2000" b="1" smtClean="0"/>
              <a:t>‘ПЕТР ИВАНОВИЧ СИДОРОВ’,</a:t>
            </a:r>
            <a:r>
              <a:rPr lang="ru-RU" altLang="ru-RU" sz="2000" smtClean="0"/>
              <a:t> взятие из этой записи значения поля </a:t>
            </a:r>
            <a:r>
              <a:rPr lang="ru-RU" altLang="ru-RU" sz="2000" b="1" smtClean="0"/>
              <a:t>СЛУ_ОТД_НОМЕР</a:t>
            </a:r>
            <a:r>
              <a:rPr lang="ru-RU" altLang="ru-RU" sz="2000" smtClean="0"/>
              <a:t> и выборка из таблицы </a:t>
            </a:r>
            <a:r>
              <a:rPr lang="ru-RU" altLang="ru-RU" sz="2000" b="1" smtClean="0"/>
              <a:t>ОТДЕЛЫ</a:t>
            </a:r>
            <a:r>
              <a:rPr lang="ru-RU" altLang="ru-RU" sz="2000" smtClean="0"/>
              <a:t> записи с таким же значением поля </a:t>
            </a:r>
            <a:r>
              <a:rPr lang="ru-RU" altLang="ru-RU" sz="2000" b="1" smtClean="0"/>
              <a:t>ОТД_НОМ</a:t>
            </a:r>
            <a:r>
              <a:rPr lang="ru-RU" altLang="ru-RU" sz="2000" smtClean="0"/>
              <a:t>.</a:t>
            </a:r>
          </a:p>
          <a:p>
            <a:pPr eaLnBrk="1" hangingPunct="1">
              <a:lnSpc>
                <a:spcPct val="80000"/>
              </a:lnSpc>
            </a:pPr>
            <a:r>
              <a:rPr lang="ru-RU" altLang="ru-RU" sz="2000" smtClean="0"/>
              <a:t>Если же, например, возникнет потребность в получении списка сотрудников, не соответствующих занимаемой должности, то достаточно обратиться к системе с запросом (</a:t>
            </a:r>
            <a:r>
              <a:rPr lang="ru-RU" altLang="ru-RU" sz="2000" i="1" smtClean="0"/>
              <a:t>запрос 3</a:t>
            </a:r>
            <a:r>
              <a:rPr lang="ru-RU" altLang="ru-RU" sz="2000" smtClean="0"/>
              <a:t>):</a:t>
            </a:r>
            <a:r>
              <a:rPr lang="ru-RU" altLang="ru-RU" sz="1700" smtClean="0"/>
              <a:t> </a:t>
            </a:r>
          </a:p>
          <a:p>
            <a:pPr eaLnBrk="1" hangingPunct="1">
              <a:lnSpc>
                <a:spcPct val="80000"/>
              </a:lnSpc>
            </a:pPr>
            <a:r>
              <a:rPr lang="ru-RU" altLang="ru-RU" sz="1700" smtClean="0">
                <a:latin typeface="Courier New" panose="02070309020205020404" pitchFamily="49" charset="0"/>
              </a:rPr>
              <a:t>SELECT СЛУ_ИМЯ, СЛУ_НОМЕР </a:t>
            </a:r>
            <a:br>
              <a:rPr lang="ru-RU" altLang="ru-RU" sz="1700" smtClean="0">
                <a:latin typeface="Courier New" panose="02070309020205020404" pitchFamily="49" charset="0"/>
              </a:rPr>
            </a:br>
            <a:r>
              <a:rPr lang="ru-RU" altLang="ru-RU" sz="1700" smtClean="0">
                <a:latin typeface="Courier New" panose="02070309020205020404" pitchFamily="49" charset="0"/>
              </a:rPr>
              <a:t>  FROM СЛУЖАЩИЕ</a:t>
            </a:r>
            <a:br>
              <a:rPr lang="ru-RU" altLang="ru-RU" sz="1700" smtClean="0">
                <a:latin typeface="Courier New" panose="02070309020205020404" pitchFamily="49" charset="0"/>
              </a:rPr>
            </a:br>
            <a:r>
              <a:rPr lang="ru-RU" altLang="ru-RU" sz="1700" smtClean="0">
                <a:latin typeface="Courier New" panose="02070309020205020404" pitchFamily="49" charset="0"/>
              </a:rPr>
              <a:t>    WHERE СЛУ_СТАТ = ‘НЕТ’;</a:t>
            </a:r>
            <a:r>
              <a:rPr lang="ru-RU" altLang="ru-RU" sz="1700" smtClean="0"/>
              <a:t> </a:t>
            </a:r>
          </a:p>
          <a:p>
            <a:pPr eaLnBrk="1" hangingPunct="1">
              <a:lnSpc>
                <a:spcPct val="80000"/>
              </a:lnSpc>
            </a:pPr>
            <a:r>
              <a:rPr lang="ru-RU" altLang="ru-RU" sz="2000" smtClean="0"/>
              <a:t>Тогда система сама выполнит необходимый полный просмотр файла СЛУЖАЩИЕ, поскольку поле СЛУ_СТАТ не является ключевым, и другого способа выполнения не существует. </a:t>
            </a:r>
          </a:p>
          <a:p>
            <a:pPr eaLnBrk="1" hangingPunct="1">
              <a:lnSpc>
                <a:spcPct val="80000"/>
              </a:lnSpc>
            </a:pPr>
            <a:endParaRPr lang="ru-RU" altLang="ru-RU" sz="2000" smtClean="0"/>
          </a:p>
          <a:p>
            <a:pPr eaLnBrk="1" hangingPunct="1">
              <a:lnSpc>
                <a:spcPct val="80000"/>
              </a:lnSpc>
              <a:buFont typeface="Wingdings" panose="05000000000000000000" pitchFamily="2" charset="2"/>
              <a:buNone/>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Дата 3"/>
          <p:cNvSpPr>
            <a:spLocks noGrp="1"/>
          </p:cNvSpPr>
          <p:nvPr>
            <p:ph type="dt" sz="quarter" idx="10"/>
          </p:nvPr>
        </p:nvSpPr>
        <p:spPr/>
        <p:txBody>
          <a:bodyPr/>
          <a:lstStyle/>
          <a:p>
            <a:pPr>
              <a:defRPr/>
            </a:pPr>
            <a:fld id="{74999145-5B6C-4E8D-8D3F-37628AE3D627}" type="datetime1">
              <a:rPr lang="ru-RU" altLang="en-US" smtClean="0"/>
              <a:t>18.09.2019</a:t>
            </a:fld>
            <a:endParaRPr lang="ru-RU" altLang="en-US"/>
          </a:p>
        </p:txBody>
      </p:sp>
      <p:sp>
        <p:nvSpPr>
          <p:cNvPr id="6"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7" name="Номер слайда 5"/>
          <p:cNvSpPr>
            <a:spLocks noGrp="1"/>
          </p:cNvSpPr>
          <p:nvPr>
            <p:ph type="sldNum" sz="quarter" idx="12"/>
          </p:nvPr>
        </p:nvSpPr>
        <p:spPr/>
        <p:txBody>
          <a:bodyPr/>
          <a:lstStyle/>
          <a:p>
            <a:pPr>
              <a:defRPr/>
            </a:pPr>
            <a:fld id="{C232E108-D59B-4C28-A533-F8184CF83C5E}" type="slidenum">
              <a:rPr lang="ru-RU" altLang="en-US"/>
              <a:pPr>
                <a:defRPr/>
              </a:pPr>
              <a:t>6</a:t>
            </a:fld>
            <a:endParaRPr lang="ru-RU" altLang="en-US"/>
          </a:p>
        </p:txBody>
      </p:sp>
      <p:sp>
        <p:nvSpPr>
          <p:cNvPr id="10245" name="Rectangle 2"/>
          <p:cNvSpPr>
            <a:spLocks noGrp="1" noChangeArrowheads="1"/>
          </p:cNvSpPr>
          <p:nvPr>
            <p:ph type="title"/>
          </p:nvPr>
        </p:nvSpPr>
        <p:spPr/>
        <p:txBody>
          <a:bodyPr/>
          <a:lstStyle/>
          <a:p>
            <a:pPr eaLnBrk="1" hangingPunct="1"/>
            <a:r>
              <a:rPr lang="ru-RU" altLang="ru-RU" sz="3800" smtClean="0"/>
              <a:t>Информационные системы и устройства внешней памяти (3)</a:t>
            </a:r>
          </a:p>
        </p:txBody>
      </p:sp>
      <p:sp>
        <p:nvSpPr>
          <p:cNvPr id="10246" name="Rectangle 3"/>
          <p:cNvSpPr>
            <a:spLocks noGrp="1" noChangeArrowheads="1"/>
          </p:cNvSpPr>
          <p:nvPr>
            <p:ph type="body" idx="1"/>
          </p:nvPr>
        </p:nvSpPr>
        <p:spPr/>
        <p:txBody>
          <a:bodyPr/>
          <a:lstStyle/>
          <a:p>
            <a:pPr eaLnBrk="1" hangingPunct="1">
              <a:lnSpc>
                <a:spcPct val="90000"/>
              </a:lnSpc>
            </a:pPr>
            <a:r>
              <a:rPr lang="ru-RU" altLang="ru-RU" sz="2100" smtClean="0"/>
              <a:t>Емкость магнитных лент достаточно</a:t>
            </a:r>
            <a:br>
              <a:rPr lang="ru-RU" altLang="ru-RU" sz="2100" smtClean="0"/>
            </a:br>
            <a:r>
              <a:rPr lang="ru-RU" altLang="ru-RU" sz="2100" smtClean="0"/>
              <a:t>велика, но по своей природе они </a:t>
            </a:r>
            <a:br>
              <a:rPr lang="ru-RU" altLang="ru-RU" sz="2100" smtClean="0"/>
            </a:br>
            <a:r>
              <a:rPr lang="ru-RU" altLang="ru-RU" sz="2100" smtClean="0"/>
              <a:t>обеспечивают только последовательный</a:t>
            </a:r>
            <a:br>
              <a:rPr lang="ru-RU" altLang="ru-RU" sz="2100" smtClean="0"/>
            </a:br>
            <a:r>
              <a:rPr lang="ru-RU" altLang="ru-RU" sz="2100" smtClean="0"/>
              <a:t>доступ к данным.</a:t>
            </a:r>
          </a:p>
          <a:p>
            <a:pPr eaLnBrk="1" hangingPunct="1">
              <a:lnSpc>
                <a:spcPct val="90000"/>
              </a:lnSpc>
            </a:pPr>
            <a:r>
              <a:rPr lang="ru-RU" altLang="ru-RU" sz="2100" smtClean="0"/>
              <a:t>Емкость магнитной ленты</a:t>
            </a:r>
            <a:br>
              <a:rPr lang="ru-RU" altLang="ru-RU" sz="2100" smtClean="0"/>
            </a:br>
            <a:r>
              <a:rPr lang="ru-RU" altLang="ru-RU" sz="2100" smtClean="0"/>
              <a:t>пропорциональна ее длине.</a:t>
            </a:r>
          </a:p>
          <a:p>
            <a:pPr eaLnBrk="1" hangingPunct="1">
              <a:lnSpc>
                <a:spcPct val="90000"/>
              </a:lnSpc>
            </a:pPr>
            <a:r>
              <a:rPr lang="ru-RU" altLang="ru-RU" sz="2100" smtClean="0"/>
              <a:t>Чтобы получить доступ к требуемой порции данных, нужно в среднем перемотать половину ее длины. </a:t>
            </a:r>
          </a:p>
          <a:p>
            <a:pPr eaLnBrk="1" hangingPunct="1">
              <a:lnSpc>
                <a:spcPct val="90000"/>
              </a:lnSpc>
            </a:pPr>
            <a:r>
              <a:rPr lang="ru-RU" altLang="ru-RU" sz="2100" smtClean="0"/>
              <a:t>Но чисто механическую операцию перемотки нельзя выполнить очень быстро. </a:t>
            </a:r>
          </a:p>
          <a:p>
            <a:pPr eaLnBrk="1" hangingPunct="1">
              <a:lnSpc>
                <a:spcPct val="90000"/>
              </a:lnSpc>
            </a:pPr>
            <a:r>
              <a:rPr lang="ru-RU" altLang="ru-RU" sz="2100" smtClean="0"/>
              <a:t>Поэтому быстрый произвольный доступ к данным на магнитной ленте, очевидно, невозможен. </a:t>
            </a:r>
          </a:p>
          <a:p>
            <a:pPr eaLnBrk="1" hangingPunct="1">
              <a:lnSpc>
                <a:spcPct val="90000"/>
              </a:lnSpc>
            </a:pPr>
            <a:endParaRPr lang="ru-RU" altLang="ru-RU" sz="1900" smtClean="0"/>
          </a:p>
        </p:txBody>
      </p:sp>
      <p:pic>
        <p:nvPicPr>
          <p:cNvPr id="10247" name="Picture 4" descr="Маг_ленты"/>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25" y="1628775"/>
            <a:ext cx="2381250" cy="150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F6C86BB6-953D-4A0F-BDE1-5169965DB42E}"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2299B019-DED5-4B3C-BCB4-CE6BFCA5EB0A}" type="slidenum">
              <a:rPr lang="ru-RU" altLang="en-US"/>
              <a:pPr>
                <a:defRPr/>
              </a:pPr>
              <a:t>60</a:t>
            </a:fld>
            <a:endParaRPr lang="ru-RU" altLang="en-US"/>
          </a:p>
        </p:txBody>
      </p:sp>
      <p:sp>
        <p:nvSpPr>
          <p:cNvPr id="65541" name="Rectangle 2"/>
          <p:cNvSpPr>
            <a:spLocks noGrp="1" noChangeArrowheads="1"/>
          </p:cNvSpPr>
          <p:nvPr>
            <p:ph type="title"/>
          </p:nvPr>
        </p:nvSpPr>
        <p:spPr/>
        <p:txBody>
          <a:bodyPr/>
          <a:lstStyle/>
          <a:p>
            <a:pPr eaLnBrk="1" hangingPunct="1"/>
            <a:r>
              <a:rPr lang="ru-RU" altLang="ru-RU" sz="3200" smtClean="0"/>
              <a:t>Потребности информационных систем (20) </a:t>
            </a:r>
            <a:r>
              <a:rPr lang="ru-RU" altLang="ru-RU" sz="2000" smtClean="0"/>
              <a:t>Транзакции, журнализация и многопользовательский режим (1)</a:t>
            </a:r>
            <a:endParaRPr lang="ru-RU" altLang="ru-RU" sz="3800" smtClean="0"/>
          </a:p>
        </p:txBody>
      </p:sp>
      <p:sp>
        <p:nvSpPr>
          <p:cNvPr id="65542" name="Rectangle 3"/>
          <p:cNvSpPr>
            <a:spLocks noGrp="1" noChangeArrowheads="1"/>
          </p:cNvSpPr>
          <p:nvPr>
            <p:ph type="body" idx="1"/>
          </p:nvPr>
        </p:nvSpPr>
        <p:spPr/>
        <p:txBody>
          <a:bodyPr/>
          <a:lstStyle/>
          <a:p>
            <a:pPr eaLnBrk="1" hangingPunct="1">
              <a:lnSpc>
                <a:spcPct val="80000"/>
              </a:lnSpc>
            </a:pPr>
            <a:r>
              <a:rPr lang="ru-RU" altLang="ru-RU" sz="1900" smtClean="0"/>
              <a:t>Далее, представим себе, что в первоначальной реализации информационной системы, основанной на использовании библиотек расширенных методов доступа к файлам, обрабатывается операция принятия на работу нового служащего. </a:t>
            </a:r>
          </a:p>
          <a:p>
            <a:pPr eaLnBrk="1" hangingPunct="1">
              <a:lnSpc>
                <a:spcPct val="80000"/>
              </a:lnSpc>
            </a:pPr>
            <a:r>
              <a:rPr lang="ru-RU" altLang="ru-RU" sz="1900" smtClean="0"/>
              <a:t>Следуя требованиям согласованного изменения файлов, информационная система вставляет новую запись в файл </a:t>
            </a:r>
            <a:r>
              <a:rPr lang="ru-RU" altLang="ru-RU" sz="1900" b="1" smtClean="0"/>
              <a:t>СЛУЖАЩИЕ</a:t>
            </a:r>
            <a:r>
              <a:rPr lang="ru-RU" altLang="ru-RU" sz="1900" smtClean="0"/>
              <a:t> и собирается модифицировать соответствующую запись файла </a:t>
            </a:r>
            <a:r>
              <a:rPr lang="ru-RU" altLang="ru-RU" sz="1900" b="1" smtClean="0"/>
              <a:t>ОТДЕЛЫ</a:t>
            </a:r>
            <a:r>
              <a:rPr lang="ru-RU" altLang="ru-RU" sz="1900" smtClean="0"/>
              <a:t> (или вставлять в этот файл новую запись, если служащий является первым в своем отделе), но именно в этот момент происходит (например) аварийное выключение питания компьютера. </a:t>
            </a:r>
          </a:p>
          <a:p>
            <a:pPr eaLnBrk="1" hangingPunct="1">
              <a:lnSpc>
                <a:spcPct val="80000"/>
              </a:lnSpc>
            </a:pPr>
            <a:r>
              <a:rPr lang="ru-RU" altLang="ru-RU" sz="1900" smtClean="0"/>
              <a:t>Очевидно, что после перезапуска системы ее база данных будет находиться в рассогласованном состоянии (точно будут нарушены два последние правила ), а может быть, и оба первые правила.</a:t>
            </a:r>
          </a:p>
          <a:p>
            <a:pPr eaLnBrk="1" hangingPunct="1">
              <a:lnSpc>
                <a:spcPct val="80000"/>
              </a:lnSpc>
            </a:pPr>
            <a:r>
              <a:rPr lang="ru-RU" altLang="ru-RU" sz="1900" smtClean="0"/>
              <a:t>Потребуется выяснить это (а для этого нужно явно проверить соответствие данных в файлах </a:t>
            </a:r>
            <a:r>
              <a:rPr lang="ru-RU" altLang="ru-RU" sz="1900" b="1" smtClean="0"/>
              <a:t>СЛУЖАЩИЕ</a:t>
            </a:r>
            <a:r>
              <a:rPr lang="ru-RU" altLang="ru-RU" sz="1900" smtClean="0"/>
              <a:t> и </a:t>
            </a:r>
            <a:r>
              <a:rPr lang="ru-RU" altLang="ru-RU" sz="1900" b="1" smtClean="0"/>
              <a:t>ОТДЕЛЫ</a:t>
            </a:r>
            <a:r>
              <a:rPr lang="ru-RU" altLang="ru-RU" sz="1900" smtClean="0"/>
              <a:t>) и привести данные в согласованное состояние. </a:t>
            </a:r>
          </a:p>
          <a:p>
            <a:pPr eaLnBrk="1" hangingPunct="1">
              <a:lnSpc>
                <a:spcPct val="80000"/>
              </a:lnSpc>
              <a:buFont typeface="Wingdings" panose="05000000000000000000" pitchFamily="2" charset="2"/>
              <a:buNone/>
            </a:pPr>
            <a:endParaRPr lang="ru-RU" altLang="ru-RU" sz="19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a:p>
            <a:pPr eaLnBrk="1" hangingPunct="1">
              <a:lnSpc>
                <a:spcPct val="80000"/>
              </a:lnSpc>
            </a:pPr>
            <a:endParaRPr lang="ru-RU" altLang="ru-RU" sz="1700" smtClean="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0627F121-949E-48C5-9361-500CBCF578F6}"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1975A15E-7049-4190-95C8-99DF97F50C22}" type="slidenum">
              <a:rPr lang="ru-RU" altLang="en-US"/>
              <a:pPr>
                <a:defRPr/>
              </a:pPr>
              <a:t>61</a:t>
            </a:fld>
            <a:endParaRPr lang="ru-RU" altLang="en-US"/>
          </a:p>
        </p:txBody>
      </p:sp>
      <p:sp>
        <p:nvSpPr>
          <p:cNvPr id="66565" name="Rectangle 2"/>
          <p:cNvSpPr>
            <a:spLocks noGrp="1" noChangeArrowheads="1"/>
          </p:cNvSpPr>
          <p:nvPr>
            <p:ph type="title"/>
          </p:nvPr>
        </p:nvSpPr>
        <p:spPr/>
        <p:txBody>
          <a:bodyPr/>
          <a:lstStyle/>
          <a:p>
            <a:pPr eaLnBrk="1" hangingPunct="1"/>
            <a:r>
              <a:rPr lang="ru-RU" altLang="ru-RU" sz="3200" smtClean="0"/>
              <a:t>Потребности информационных систем (21) </a:t>
            </a:r>
            <a:r>
              <a:rPr lang="ru-RU" altLang="ru-RU" sz="2000" smtClean="0"/>
              <a:t>Транзакции, журнализация и многопользовательский режим (2)</a:t>
            </a:r>
          </a:p>
        </p:txBody>
      </p:sp>
      <p:sp>
        <p:nvSpPr>
          <p:cNvPr id="66566" name="Rectangle 3"/>
          <p:cNvSpPr>
            <a:spLocks noGrp="1" noChangeArrowheads="1"/>
          </p:cNvSpPr>
          <p:nvPr>
            <p:ph type="body" idx="1"/>
          </p:nvPr>
        </p:nvSpPr>
        <p:spPr/>
        <p:txBody>
          <a:bodyPr/>
          <a:lstStyle/>
          <a:p>
            <a:pPr eaLnBrk="1" hangingPunct="1">
              <a:lnSpc>
                <a:spcPct val="80000"/>
              </a:lnSpc>
            </a:pPr>
            <a:r>
              <a:rPr lang="ru-RU" altLang="ru-RU" sz="2100" smtClean="0"/>
              <a:t>Проверку и коррекцию можно выполнить, например, следующим образом. </a:t>
            </a:r>
          </a:p>
          <a:p>
            <a:pPr eaLnBrk="1" hangingPunct="1">
              <a:lnSpc>
                <a:spcPct val="80000"/>
              </a:lnSpc>
            </a:pPr>
            <a:r>
              <a:rPr lang="ru-RU" altLang="ru-RU" sz="2100" smtClean="0"/>
              <a:t>Сгруппировать записи файла </a:t>
            </a:r>
            <a:r>
              <a:rPr lang="ru-RU" altLang="ru-RU" sz="2100" b="1" smtClean="0"/>
              <a:t>СЛУЖАЩИЕ</a:t>
            </a:r>
            <a:r>
              <a:rPr lang="ru-RU" altLang="ru-RU" sz="2100" smtClean="0"/>
              <a:t> по значениям поля </a:t>
            </a:r>
            <a:r>
              <a:rPr lang="ru-RU" altLang="ru-RU" sz="2100" b="1" smtClean="0"/>
              <a:t>СЛУ_ОТД_НОМЕР</a:t>
            </a:r>
            <a:r>
              <a:rPr lang="ru-RU" altLang="ru-RU" sz="2100" smtClean="0"/>
              <a:t>. </a:t>
            </a:r>
          </a:p>
          <a:p>
            <a:pPr eaLnBrk="1" hangingPunct="1">
              <a:lnSpc>
                <a:spcPct val="80000"/>
              </a:lnSpc>
            </a:pPr>
            <a:r>
              <a:rPr lang="ru-RU" altLang="ru-RU" sz="2100" smtClean="0"/>
              <a:t>Для каждой группы</a:t>
            </a:r>
          </a:p>
          <a:p>
            <a:pPr lvl="1" eaLnBrk="1" hangingPunct="1">
              <a:lnSpc>
                <a:spcPct val="80000"/>
              </a:lnSpc>
              <a:buFont typeface="Wingdings" panose="05000000000000000000" pitchFamily="2" charset="2"/>
              <a:buChar char="Ø"/>
            </a:pPr>
            <a:r>
              <a:rPr lang="ru-RU" altLang="ru-RU" sz="2000" smtClean="0"/>
              <a:t>проверить, существует ли в файле </a:t>
            </a:r>
            <a:r>
              <a:rPr lang="ru-RU" altLang="ru-RU" sz="2000" b="1" smtClean="0"/>
              <a:t>ОТДЕЛЫ</a:t>
            </a:r>
            <a:r>
              <a:rPr lang="ru-RU" altLang="ru-RU" sz="2000" smtClean="0"/>
              <a:t> запись, значение поля </a:t>
            </a:r>
            <a:r>
              <a:rPr lang="ru-RU" altLang="ru-RU" sz="2000" b="1" smtClean="0"/>
              <a:t>ОТД_НОМ</a:t>
            </a:r>
            <a:r>
              <a:rPr lang="ru-RU" altLang="ru-RU" sz="2000" smtClean="0"/>
              <a:t> которой равняется значению поля </a:t>
            </a:r>
            <a:r>
              <a:rPr lang="ru-RU" altLang="ru-RU" sz="2000" b="1" smtClean="0"/>
              <a:t>СЛУ_ОТД_НОМЕР</a:t>
            </a:r>
            <a:r>
              <a:rPr lang="ru-RU" altLang="ru-RU" sz="2000" smtClean="0"/>
              <a:t> записей данной группы; </a:t>
            </a:r>
          </a:p>
          <a:p>
            <a:pPr lvl="1" eaLnBrk="1" hangingPunct="1">
              <a:lnSpc>
                <a:spcPct val="80000"/>
              </a:lnSpc>
              <a:buFont typeface="Wingdings" panose="05000000000000000000" pitchFamily="2" charset="2"/>
              <a:buChar char="Ø"/>
            </a:pPr>
            <a:r>
              <a:rPr lang="ru-RU" altLang="ru-RU" sz="2000" smtClean="0"/>
              <a:t>если такой записи в файле </a:t>
            </a:r>
            <a:r>
              <a:rPr lang="ru-RU" altLang="ru-RU" sz="2000" b="1" smtClean="0"/>
              <a:t>ОТДЕЛЫ</a:t>
            </a:r>
            <a:r>
              <a:rPr lang="ru-RU" altLang="ru-RU" sz="2000" smtClean="0"/>
              <a:t> нет, то исключить группу из файла </a:t>
            </a:r>
            <a:r>
              <a:rPr lang="ru-RU" altLang="ru-RU" sz="2000" b="1" smtClean="0"/>
              <a:t>СЛУЖАЩИЕ</a:t>
            </a:r>
            <a:r>
              <a:rPr lang="ru-RU" altLang="ru-RU" sz="2000" smtClean="0"/>
              <a:t> и перейти к обработке следующей группы; </a:t>
            </a:r>
          </a:p>
          <a:p>
            <a:pPr lvl="1" eaLnBrk="1" hangingPunct="1">
              <a:lnSpc>
                <a:spcPct val="80000"/>
              </a:lnSpc>
              <a:buFont typeface="Wingdings" panose="05000000000000000000" pitchFamily="2" charset="2"/>
              <a:buChar char="Ø"/>
            </a:pPr>
            <a:r>
              <a:rPr lang="ru-RU" altLang="ru-RU" sz="2000" smtClean="0"/>
              <a:t>иначе посчитать число записей в группе и вычислить суммарное значение заработной платы; </a:t>
            </a:r>
          </a:p>
          <a:p>
            <a:pPr lvl="1" eaLnBrk="1" hangingPunct="1">
              <a:lnSpc>
                <a:spcPct val="80000"/>
              </a:lnSpc>
              <a:buFont typeface="Wingdings" panose="05000000000000000000" pitchFamily="2" charset="2"/>
              <a:buChar char="Ø"/>
            </a:pPr>
            <a:r>
              <a:rPr lang="ru-RU" altLang="ru-RU" sz="2000" smtClean="0"/>
              <a:t>обновить полученными значениями поля </a:t>
            </a:r>
            <a:r>
              <a:rPr lang="ru-RU" altLang="ru-RU" sz="2000" b="1" smtClean="0"/>
              <a:t>ОТД_РАЗМЕР</a:t>
            </a:r>
            <a:r>
              <a:rPr lang="ru-RU" altLang="ru-RU" sz="2000" smtClean="0"/>
              <a:t> и </a:t>
            </a:r>
            <a:r>
              <a:rPr lang="ru-RU" altLang="ru-RU" sz="2000" b="1" smtClean="0"/>
              <a:t>ОТД_СЛУ_ЗАРП</a:t>
            </a:r>
            <a:r>
              <a:rPr lang="ru-RU" altLang="ru-RU" sz="2000" smtClean="0"/>
              <a:t> соответствующей записи файла </a:t>
            </a:r>
            <a:r>
              <a:rPr lang="ru-RU" altLang="ru-RU" sz="2000" b="1" smtClean="0"/>
              <a:t>ОТДЕЛЫ</a:t>
            </a:r>
            <a:r>
              <a:rPr lang="ru-RU" altLang="ru-RU" sz="2000" smtClean="0"/>
              <a:t> и перейти к обработке следующей группы. </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3DE2D7A4-A688-4E39-B2E0-D947676649A5}"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9B311A23-2943-4678-A9DB-38E8F557F0F0}" type="slidenum">
              <a:rPr lang="ru-RU" altLang="en-US"/>
              <a:pPr>
                <a:defRPr/>
              </a:pPr>
              <a:t>62</a:t>
            </a:fld>
            <a:endParaRPr lang="ru-RU" altLang="en-US"/>
          </a:p>
        </p:txBody>
      </p:sp>
      <p:sp>
        <p:nvSpPr>
          <p:cNvPr id="67589" name="Rectangle 2"/>
          <p:cNvSpPr>
            <a:spLocks noGrp="1" noChangeArrowheads="1"/>
          </p:cNvSpPr>
          <p:nvPr>
            <p:ph type="title"/>
          </p:nvPr>
        </p:nvSpPr>
        <p:spPr/>
        <p:txBody>
          <a:bodyPr/>
          <a:lstStyle/>
          <a:p>
            <a:pPr eaLnBrk="1" hangingPunct="1"/>
            <a:r>
              <a:rPr lang="ru-RU" altLang="ru-RU" sz="3200" smtClean="0"/>
              <a:t>Потребности информационных систем (22) </a:t>
            </a:r>
            <a:r>
              <a:rPr lang="ru-RU" altLang="ru-RU" sz="2000" smtClean="0"/>
              <a:t>Транзакции, журнализация и многопользовательский режим (3)</a:t>
            </a:r>
          </a:p>
        </p:txBody>
      </p:sp>
      <p:sp>
        <p:nvSpPr>
          <p:cNvPr id="67590" name="Rectangle 3"/>
          <p:cNvSpPr>
            <a:spLocks noGrp="1" noChangeArrowheads="1"/>
          </p:cNvSpPr>
          <p:nvPr>
            <p:ph type="body" idx="1"/>
          </p:nvPr>
        </p:nvSpPr>
        <p:spPr/>
        <p:txBody>
          <a:bodyPr/>
          <a:lstStyle/>
          <a:p>
            <a:pPr eaLnBrk="1" hangingPunct="1">
              <a:lnSpc>
                <a:spcPct val="80000"/>
              </a:lnSpc>
            </a:pPr>
            <a:r>
              <a:rPr lang="ru-RU" altLang="ru-RU" sz="1800" smtClean="0"/>
              <a:t>Настоящие СУБД берут такую работу на себя, поддерживая транзакционное управление и журнализацию изменений базы данных. </a:t>
            </a:r>
          </a:p>
          <a:p>
            <a:pPr eaLnBrk="1" hangingPunct="1">
              <a:lnSpc>
                <a:spcPct val="80000"/>
              </a:lnSpc>
            </a:pPr>
            <a:r>
              <a:rPr lang="ru-RU" altLang="ru-RU" sz="1800" smtClean="0"/>
              <a:t>Прикладная система не обязана заботиться о поддержке корректности состояния базы данных, хотя и должна знать, какие цепочки операций изменения данных являются допустимыми. </a:t>
            </a:r>
          </a:p>
          <a:p>
            <a:pPr eaLnBrk="1" hangingPunct="1">
              <a:lnSpc>
                <a:spcPct val="80000"/>
              </a:lnSpc>
            </a:pPr>
            <a:r>
              <a:rPr lang="ru-RU" altLang="ru-RU" sz="1800" smtClean="0"/>
              <a:t>Представим теперь, что в информационной системе требуется обеспечить параллельную (например, многотерминальную) работу с базой данных служащих и отделов. </a:t>
            </a:r>
          </a:p>
          <a:p>
            <a:pPr eaLnBrk="1" hangingPunct="1">
              <a:lnSpc>
                <a:spcPct val="80000"/>
              </a:lnSpc>
            </a:pPr>
            <a:r>
              <a:rPr lang="ru-RU" altLang="ru-RU" sz="1800" smtClean="0"/>
              <a:t>Если опираться только на использование файлов, то для обеспечения корректности на все время модификации любого из двух файлов доступ других пользователей к этому файлу будет блокирован. </a:t>
            </a:r>
          </a:p>
          <a:p>
            <a:pPr eaLnBrk="1" hangingPunct="1">
              <a:lnSpc>
                <a:spcPct val="80000"/>
              </a:lnSpc>
            </a:pPr>
            <a:r>
              <a:rPr lang="ru-RU" altLang="ru-RU" sz="1800" smtClean="0"/>
              <a:t>Таким образом, зачисление на работу Петра Ивановича Сидорова существенно затормозит получение информации о служащем Иване Сидоровиче Петрове, даже если они работают в разных отделах. </a:t>
            </a:r>
          </a:p>
          <a:p>
            <a:pPr eaLnBrk="1" hangingPunct="1">
              <a:lnSpc>
                <a:spcPct val="80000"/>
              </a:lnSpc>
            </a:pPr>
            <a:r>
              <a:rPr lang="ru-RU" altLang="ru-RU" sz="1800" smtClean="0"/>
              <a:t>Настоящие СУБД обеспечивают гораздо более тонкую синхронизацию параллельного доступа к данным. </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Дата 3"/>
          <p:cNvSpPr>
            <a:spLocks noGrp="1"/>
          </p:cNvSpPr>
          <p:nvPr>
            <p:ph type="dt" sz="quarter" idx="10"/>
          </p:nvPr>
        </p:nvSpPr>
        <p:spPr/>
        <p:txBody>
          <a:bodyPr/>
          <a:lstStyle/>
          <a:p>
            <a:pPr>
              <a:defRPr/>
            </a:pPr>
            <a:fld id="{1FA37C0C-9F38-4F72-8102-0D0C6621C1F4}" type="datetime1">
              <a:rPr lang="ru-RU" altLang="en-US" smtClean="0"/>
              <a:t>18.09.2019</a:t>
            </a:fld>
            <a:endParaRPr lang="ru-RU" altLang="en-US"/>
          </a:p>
        </p:txBody>
      </p:sp>
      <p:sp>
        <p:nvSpPr>
          <p:cNvPr id="6"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7" name="Номер слайда 5"/>
          <p:cNvSpPr>
            <a:spLocks noGrp="1"/>
          </p:cNvSpPr>
          <p:nvPr>
            <p:ph type="sldNum" sz="quarter" idx="12"/>
          </p:nvPr>
        </p:nvSpPr>
        <p:spPr/>
        <p:txBody>
          <a:bodyPr/>
          <a:lstStyle/>
          <a:p>
            <a:pPr>
              <a:defRPr/>
            </a:pPr>
            <a:fld id="{3DB292BD-B8C3-45E8-A172-CC2549867E8A}" type="slidenum">
              <a:rPr lang="ru-RU" altLang="en-US"/>
              <a:pPr>
                <a:defRPr/>
              </a:pPr>
              <a:t>63</a:t>
            </a:fld>
            <a:endParaRPr lang="ru-RU" altLang="en-US"/>
          </a:p>
        </p:txBody>
      </p:sp>
      <p:sp>
        <p:nvSpPr>
          <p:cNvPr id="68613" name="Rectangle 2"/>
          <p:cNvSpPr>
            <a:spLocks noGrp="1" noChangeArrowheads="1"/>
          </p:cNvSpPr>
          <p:nvPr>
            <p:ph type="title"/>
          </p:nvPr>
        </p:nvSpPr>
        <p:spPr/>
        <p:txBody>
          <a:bodyPr/>
          <a:lstStyle/>
          <a:p>
            <a:pPr eaLnBrk="1" hangingPunct="1"/>
            <a:r>
              <a:rPr lang="ru-RU" altLang="ru-RU" sz="2800" dirty="0" smtClean="0"/>
              <a:t>СУБД </a:t>
            </a:r>
            <a:r>
              <a:rPr lang="ru-RU" altLang="ru-RU" sz="2800" dirty="0" smtClean="0"/>
              <a:t>как независимый системный компонент (1)</a:t>
            </a:r>
          </a:p>
        </p:txBody>
      </p:sp>
      <p:sp>
        <p:nvSpPr>
          <p:cNvPr id="68614" name="Rectangle 3"/>
          <p:cNvSpPr>
            <a:spLocks noGrp="1" noChangeArrowheads="1"/>
          </p:cNvSpPr>
          <p:nvPr>
            <p:ph type="body" idx="1"/>
          </p:nvPr>
        </p:nvSpPr>
        <p:spPr/>
        <p:txBody>
          <a:bodyPr/>
          <a:lstStyle/>
          <a:p>
            <a:pPr eaLnBrk="1" hangingPunct="1">
              <a:lnSpc>
                <a:spcPct val="80000"/>
              </a:lnSpc>
            </a:pPr>
            <a:endParaRPr lang="ru-RU" altLang="ru-RU" sz="1000" smtClean="0"/>
          </a:p>
          <a:p>
            <a:pPr eaLnBrk="1" hangingPunct="1">
              <a:lnSpc>
                <a:spcPct val="80000"/>
              </a:lnSpc>
            </a:pPr>
            <a:endParaRPr lang="ru-RU" altLang="ru-RU" sz="1000" smtClean="0"/>
          </a:p>
          <a:p>
            <a:pPr eaLnBrk="1" hangingPunct="1">
              <a:lnSpc>
                <a:spcPct val="80000"/>
              </a:lnSpc>
            </a:pPr>
            <a:endParaRPr lang="ru-RU" altLang="ru-RU" sz="1000" smtClean="0"/>
          </a:p>
          <a:p>
            <a:pPr eaLnBrk="1" hangingPunct="1">
              <a:lnSpc>
                <a:spcPct val="80000"/>
              </a:lnSpc>
            </a:pPr>
            <a:endParaRPr lang="ru-RU" altLang="ru-RU" sz="1000" smtClean="0"/>
          </a:p>
          <a:p>
            <a:pPr eaLnBrk="1" hangingPunct="1">
              <a:lnSpc>
                <a:spcPct val="80000"/>
              </a:lnSpc>
            </a:pPr>
            <a:endParaRPr lang="ru-RU" altLang="ru-RU" sz="1000" smtClean="0"/>
          </a:p>
          <a:p>
            <a:pPr eaLnBrk="1" hangingPunct="1">
              <a:lnSpc>
                <a:spcPct val="80000"/>
              </a:lnSpc>
            </a:pPr>
            <a:endParaRPr lang="ru-RU" altLang="ru-RU" sz="1600" smtClean="0"/>
          </a:p>
          <a:p>
            <a:pPr eaLnBrk="1" hangingPunct="1">
              <a:lnSpc>
                <a:spcPct val="80000"/>
              </a:lnSpc>
            </a:pPr>
            <a:endParaRPr lang="ru-RU" altLang="ru-RU" sz="1600" smtClean="0"/>
          </a:p>
          <a:p>
            <a:pPr eaLnBrk="1" hangingPunct="1">
              <a:lnSpc>
                <a:spcPct val="80000"/>
              </a:lnSpc>
            </a:pPr>
            <a:r>
              <a:rPr lang="ru-RU" altLang="ru-RU" sz="1800" smtClean="0"/>
              <a:t>До сих пор мы не вычленяли СУБД из состава информационной системы </a:t>
            </a:r>
          </a:p>
          <a:p>
            <a:pPr eaLnBrk="1" hangingPunct="1">
              <a:lnSpc>
                <a:spcPct val="80000"/>
              </a:lnSpc>
            </a:pPr>
            <a:r>
              <a:rPr lang="ru-RU" altLang="ru-RU" sz="1800" smtClean="0"/>
              <a:t>Здесь видны два дефекта.</a:t>
            </a:r>
            <a:r>
              <a:rPr lang="ru-RU" altLang="ru-RU" sz="1600" smtClean="0"/>
              <a:t> </a:t>
            </a:r>
          </a:p>
          <a:p>
            <a:pPr lvl="1" eaLnBrk="1" hangingPunct="1">
              <a:lnSpc>
                <a:spcPct val="80000"/>
              </a:lnSpc>
              <a:buFont typeface="Wingdings" panose="05000000000000000000" pitchFamily="2" charset="2"/>
              <a:buChar char="Ø"/>
            </a:pPr>
            <a:r>
              <a:rPr lang="ru-RU" altLang="ru-RU" sz="1600" smtClean="0"/>
              <a:t>Во-первых, очевидно, что СУБД должна поддерживать достаточно развитую функциональность. Повторять эту функциональность в каждой ИС неразумно. С другой стороны, неясно, каким образом можно обеспечить готовый к использованию компонент СУБД, который можно было бы встраивать в информационные системы. </a:t>
            </a:r>
          </a:p>
          <a:p>
            <a:pPr lvl="1" eaLnBrk="1" hangingPunct="1">
              <a:lnSpc>
                <a:spcPct val="80000"/>
              </a:lnSpc>
              <a:buFont typeface="Wingdings" panose="05000000000000000000" pitchFamily="2" charset="2"/>
              <a:buChar char="Ø"/>
            </a:pPr>
            <a:r>
              <a:rPr lang="ru-RU" altLang="ru-RU" sz="1600" smtClean="0"/>
              <a:t>Во-вторых, уже должно быть понятно, что набор файлов можно назвать базой данных только при наличии метаданных. На рисунке метаданные являются принадлежностью информационной системы, и поэтому, например, файлы СЛУЖАЩИЕ и ОТДЕЛЫ можно эффективно использовать только через нашу гипотетическую систему регистрации служащих. </a:t>
            </a:r>
            <a:br>
              <a:rPr lang="ru-RU" altLang="ru-RU" sz="1600" smtClean="0"/>
            </a:br>
            <a:endParaRPr lang="ru-RU" altLang="ru-RU" sz="1600" smtClean="0"/>
          </a:p>
        </p:txBody>
      </p:sp>
      <p:pic>
        <p:nvPicPr>
          <p:cNvPr id="68615" name="Picture 4" descr="ИС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0" y="1557338"/>
            <a:ext cx="5040313" cy="1223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1C92E9E8-EDA3-46F1-89DE-D783F97D4C65}"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EE565668-F781-4060-9C28-F0D5E88D32B1}" type="slidenum">
              <a:rPr lang="ru-RU" altLang="en-US"/>
              <a:pPr>
                <a:defRPr/>
              </a:pPr>
              <a:t>64</a:t>
            </a:fld>
            <a:endParaRPr lang="ru-RU" altLang="en-US"/>
          </a:p>
        </p:txBody>
      </p:sp>
      <p:sp>
        <p:nvSpPr>
          <p:cNvPr id="69637" name="Rectangle 2"/>
          <p:cNvSpPr>
            <a:spLocks noGrp="1" noChangeArrowheads="1"/>
          </p:cNvSpPr>
          <p:nvPr>
            <p:ph type="title"/>
          </p:nvPr>
        </p:nvSpPr>
        <p:spPr/>
        <p:txBody>
          <a:bodyPr/>
          <a:lstStyle/>
          <a:p>
            <a:pPr eaLnBrk="1" hangingPunct="1"/>
            <a:r>
              <a:rPr lang="ru-RU" altLang="ru-RU" sz="2800" dirty="0" smtClean="0"/>
              <a:t>СУБД </a:t>
            </a:r>
            <a:r>
              <a:rPr lang="ru-RU" altLang="ru-RU" sz="2800" dirty="0" smtClean="0"/>
              <a:t>как независимый системный компонент (2)</a:t>
            </a:r>
          </a:p>
        </p:txBody>
      </p:sp>
      <p:sp>
        <p:nvSpPr>
          <p:cNvPr id="69638" name="Rectangle 3"/>
          <p:cNvSpPr>
            <a:spLocks noGrp="1" noChangeArrowheads="1"/>
          </p:cNvSpPr>
          <p:nvPr>
            <p:ph type="body" idx="1"/>
          </p:nvPr>
        </p:nvSpPr>
        <p:spPr/>
        <p:txBody>
          <a:bodyPr/>
          <a:lstStyle/>
          <a:p>
            <a:pPr eaLnBrk="1" hangingPunct="1">
              <a:lnSpc>
                <a:spcPct val="80000"/>
              </a:lnSpc>
            </a:pPr>
            <a:r>
              <a:rPr lang="ru-RU" altLang="ru-RU" sz="1900" smtClean="0"/>
              <a:t>Предположим, что предприятию нужна еще и информационная бухгалтерская система. </a:t>
            </a:r>
          </a:p>
          <a:p>
            <a:pPr eaLnBrk="1" hangingPunct="1">
              <a:lnSpc>
                <a:spcPct val="80000"/>
              </a:lnSpc>
            </a:pPr>
            <a:r>
              <a:rPr lang="ru-RU" altLang="ru-RU" sz="1900" smtClean="0"/>
              <a:t>Очевидно, что для ее работы также потребуются данные о служащих и отделах. </a:t>
            </a:r>
          </a:p>
          <a:p>
            <a:pPr eaLnBrk="1" hangingPunct="1">
              <a:lnSpc>
                <a:spcPct val="80000"/>
              </a:lnSpc>
            </a:pPr>
            <a:r>
              <a:rPr lang="ru-RU" altLang="ru-RU" sz="1900" smtClean="0"/>
              <a:t>При показанной выше организации системы возможны два варианта выполнения задачи, ни один из которых не является удовлетворительным. </a:t>
            </a:r>
          </a:p>
          <a:p>
            <a:pPr lvl="1" eaLnBrk="1" hangingPunct="1">
              <a:lnSpc>
                <a:spcPct val="80000"/>
              </a:lnSpc>
              <a:buFont typeface="Wingdings" panose="05000000000000000000" pitchFamily="2" charset="2"/>
              <a:buChar char="Ø"/>
            </a:pPr>
            <a:r>
              <a:rPr lang="ru-RU" altLang="ru-RU" sz="1700" smtClean="0"/>
              <a:t>Теоретически можно «внедрить» бухгалтерскую систему в состав системы регистрации сотрудников. Но ведь, как правило, бухгалтерские системы покупаются в виде готовых и отдельных продуктов, не приспособленных к подобному «внедрению». </a:t>
            </a:r>
          </a:p>
          <a:p>
            <a:pPr lvl="1" eaLnBrk="1" hangingPunct="1">
              <a:lnSpc>
                <a:spcPct val="80000"/>
              </a:lnSpc>
              <a:buFont typeface="Wingdings" panose="05000000000000000000" pitchFamily="2" charset="2"/>
              <a:buChar char="Ø"/>
            </a:pPr>
            <a:r>
              <a:rPr lang="ru-RU" altLang="ru-RU" sz="1700" smtClean="0"/>
              <a:t>Можно скопировать метаданные системы регистрации служащих в бухгалтерскую систему. Но метаданные (как и данные) не обязательно являются статичными. Структура базы данных может со временем изменяться, могут исчезать одни правила целостности и появляться другие. Как согласовывать копии метаданных, поддерживаемые независимыми информационными системами? </a:t>
            </a:r>
            <a:r>
              <a:rPr lang="ru-RU" altLang="ru-RU" sz="1600" smtClean="0"/>
              <a:t/>
            </a:r>
            <a:br>
              <a:rPr lang="ru-RU" altLang="ru-RU" sz="1600" smtClean="0"/>
            </a:br>
            <a:endParaRPr lang="ru-RU" altLang="ru-RU" sz="1600" smtClean="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Дата 3"/>
          <p:cNvSpPr>
            <a:spLocks noGrp="1"/>
          </p:cNvSpPr>
          <p:nvPr>
            <p:ph type="dt" sz="quarter" idx="10"/>
          </p:nvPr>
        </p:nvSpPr>
        <p:spPr/>
        <p:txBody>
          <a:bodyPr/>
          <a:lstStyle/>
          <a:p>
            <a:pPr>
              <a:defRPr/>
            </a:pPr>
            <a:fld id="{67B54F47-873A-4018-BE4F-3BE662B7DF0C}" type="datetime1">
              <a:rPr lang="ru-RU" altLang="en-US" smtClean="0"/>
              <a:t>18.09.2019</a:t>
            </a:fld>
            <a:endParaRPr lang="ru-RU" altLang="en-US"/>
          </a:p>
        </p:txBody>
      </p:sp>
      <p:sp>
        <p:nvSpPr>
          <p:cNvPr id="6"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7" name="Номер слайда 5"/>
          <p:cNvSpPr>
            <a:spLocks noGrp="1"/>
          </p:cNvSpPr>
          <p:nvPr>
            <p:ph type="sldNum" sz="quarter" idx="12"/>
          </p:nvPr>
        </p:nvSpPr>
        <p:spPr/>
        <p:txBody>
          <a:bodyPr/>
          <a:lstStyle/>
          <a:p>
            <a:pPr>
              <a:defRPr/>
            </a:pPr>
            <a:fld id="{00565441-5807-47DC-BEC5-17D932D8DBF3}" type="slidenum">
              <a:rPr lang="ru-RU" altLang="en-US"/>
              <a:pPr>
                <a:defRPr/>
              </a:pPr>
              <a:t>65</a:t>
            </a:fld>
            <a:endParaRPr lang="ru-RU" altLang="en-US"/>
          </a:p>
        </p:txBody>
      </p:sp>
      <p:sp>
        <p:nvSpPr>
          <p:cNvPr id="70661" name="Rectangle 2"/>
          <p:cNvSpPr>
            <a:spLocks noGrp="1" noChangeArrowheads="1"/>
          </p:cNvSpPr>
          <p:nvPr>
            <p:ph type="title"/>
          </p:nvPr>
        </p:nvSpPr>
        <p:spPr/>
        <p:txBody>
          <a:bodyPr/>
          <a:lstStyle/>
          <a:p>
            <a:pPr eaLnBrk="1" hangingPunct="1"/>
            <a:r>
              <a:rPr lang="ru-RU" altLang="ru-RU" sz="2800" dirty="0" smtClean="0"/>
              <a:t/>
            </a:r>
            <a:br>
              <a:rPr lang="ru-RU" altLang="ru-RU" sz="2800" dirty="0" smtClean="0"/>
            </a:br>
            <a:r>
              <a:rPr lang="ru-RU" altLang="ru-RU" sz="2800" dirty="0" smtClean="0"/>
              <a:t>СУБД как независимый системный компонент (3)</a:t>
            </a:r>
          </a:p>
        </p:txBody>
      </p:sp>
      <p:sp>
        <p:nvSpPr>
          <p:cNvPr id="70662" name="Rectangle 3"/>
          <p:cNvSpPr>
            <a:spLocks noGrp="1" noChangeArrowheads="1"/>
          </p:cNvSpPr>
          <p:nvPr>
            <p:ph type="body" idx="1"/>
          </p:nvPr>
        </p:nvSpPr>
        <p:spPr/>
        <p:txBody>
          <a:bodyPr/>
          <a:lstStyle/>
          <a:p>
            <a:pPr eaLnBrk="1" hangingPunct="1">
              <a:lnSpc>
                <a:spcPct val="90000"/>
              </a:lnSpc>
            </a:pPr>
            <a:r>
              <a:rPr lang="ru-RU" altLang="ru-RU" sz="2400" smtClean="0"/>
              <a:t>Так мы приходим к следующей организации системы</a:t>
            </a:r>
            <a:endParaRPr lang="ru-RU" altLang="ru-RU" sz="2800" smtClean="0"/>
          </a:p>
          <a:p>
            <a:pPr eaLnBrk="1" hangingPunct="1">
              <a:lnSpc>
                <a:spcPct val="90000"/>
              </a:lnSpc>
            </a:pPr>
            <a:r>
              <a:rPr lang="ru-RU" altLang="ru-RU" sz="2400" smtClean="0"/>
              <a:t>Здесь мы видим три </a:t>
            </a:r>
            <a:br>
              <a:rPr lang="ru-RU" altLang="ru-RU" sz="2400" smtClean="0"/>
            </a:br>
            <a:r>
              <a:rPr lang="ru-RU" altLang="ru-RU" sz="2400" smtClean="0"/>
              <a:t>ИС, которые через </a:t>
            </a:r>
            <a:br>
              <a:rPr lang="ru-RU" altLang="ru-RU" sz="2400" smtClean="0"/>
            </a:br>
            <a:r>
              <a:rPr lang="ru-RU" altLang="ru-RU" sz="2400" smtClean="0"/>
              <a:t>одну СУБД работают</a:t>
            </a:r>
            <a:br>
              <a:rPr lang="ru-RU" altLang="ru-RU" sz="2400" smtClean="0"/>
            </a:br>
            <a:r>
              <a:rPr lang="ru-RU" altLang="ru-RU" sz="2400" smtClean="0"/>
              <a:t>с двумя разными </a:t>
            </a:r>
            <a:br>
              <a:rPr lang="ru-RU" altLang="ru-RU" sz="2400" smtClean="0"/>
            </a:br>
            <a:r>
              <a:rPr lang="ru-RU" altLang="ru-RU" sz="2400" smtClean="0"/>
              <a:t>базами данных, </a:t>
            </a:r>
            <a:br>
              <a:rPr lang="ru-RU" altLang="ru-RU" sz="2400" smtClean="0"/>
            </a:br>
            <a:r>
              <a:rPr lang="ru-RU" altLang="ru-RU" sz="2400" smtClean="0"/>
              <a:t>причем первая и </a:t>
            </a:r>
            <a:br>
              <a:rPr lang="ru-RU" altLang="ru-RU" sz="2400" smtClean="0"/>
            </a:br>
            <a:r>
              <a:rPr lang="ru-RU" altLang="ru-RU" sz="2400" smtClean="0"/>
              <a:t>вторая системы </a:t>
            </a:r>
            <a:br>
              <a:rPr lang="ru-RU" altLang="ru-RU" sz="2400" smtClean="0"/>
            </a:br>
            <a:r>
              <a:rPr lang="ru-RU" altLang="ru-RU" sz="2400" smtClean="0"/>
              <a:t>работают с общей базой данных.</a:t>
            </a:r>
          </a:p>
          <a:p>
            <a:pPr eaLnBrk="1" hangingPunct="1">
              <a:lnSpc>
                <a:spcPct val="90000"/>
              </a:lnSpc>
            </a:pPr>
            <a:r>
              <a:rPr lang="ru-RU" altLang="ru-RU" sz="2400" smtClean="0"/>
              <a:t>Это возможно, поскольку метаданные каждой базы данных содержатся в самих базах данных, и достаточно лишь указать СУБД, с какой базой данных желает работать данное приложение.  </a:t>
            </a:r>
          </a:p>
        </p:txBody>
      </p:sp>
      <p:pic>
        <p:nvPicPr>
          <p:cNvPr id="70663" name="Picture 5" descr="ИС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4663" y="2205038"/>
            <a:ext cx="4319587" cy="2016125"/>
          </a:xfrm>
          <a:prstGeom prst="rect">
            <a:avLst/>
          </a:prstGeom>
          <a:noFill/>
          <a:ln w="31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3FD9A9DB-5837-429E-BB96-5C6338A3F869}"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AE3BC55C-DEEE-478A-8A09-6E8FD6CF3E7B}" type="slidenum">
              <a:rPr lang="ru-RU" altLang="en-US"/>
              <a:pPr>
                <a:defRPr/>
              </a:pPr>
              <a:t>66</a:t>
            </a:fld>
            <a:endParaRPr lang="ru-RU" altLang="en-US"/>
          </a:p>
        </p:txBody>
      </p:sp>
      <p:sp>
        <p:nvSpPr>
          <p:cNvPr id="71685" name="Rectangle 2"/>
          <p:cNvSpPr>
            <a:spLocks noGrp="1" noChangeArrowheads="1"/>
          </p:cNvSpPr>
          <p:nvPr>
            <p:ph type="title"/>
          </p:nvPr>
        </p:nvSpPr>
        <p:spPr/>
        <p:txBody>
          <a:bodyPr/>
          <a:lstStyle/>
          <a:p>
            <a:pPr eaLnBrk="1" hangingPunct="1"/>
            <a:r>
              <a:rPr lang="ru-RU" altLang="ru-RU" sz="2800" dirty="0" smtClean="0"/>
              <a:t>СУБД </a:t>
            </a:r>
            <a:r>
              <a:rPr lang="ru-RU" altLang="ru-RU" sz="2800" dirty="0" smtClean="0"/>
              <a:t>как независимый системный компонент (4)</a:t>
            </a:r>
          </a:p>
        </p:txBody>
      </p:sp>
      <p:sp>
        <p:nvSpPr>
          <p:cNvPr id="71686" name="Rectangle 3"/>
          <p:cNvSpPr>
            <a:spLocks noGrp="1" noChangeArrowheads="1"/>
          </p:cNvSpPr>
          <p:nvPr>
            <p:ph type="body" idx="1"/>
          </p:nvPr>
        </p:nvSpPr>
        <p:spPr/>
        <p:txBody>
          <a:bodyPr/>
          <a:lstStyle/>
          <a:p>
            <a:pPr eaLnBrk="1" hangingPunct="1">
              <a:lnSpc>
                <a:spcPct val="90000"/>
              </a:lnSpc>
            </a:pPr>
            <a:r>
              <a:rPr lang="ru-RU" altLang="ru-RU" sz="2300" smtClean="0"/>
              <a:t>Поскольку СУБД функционирует отдельно от приложений, и ее работа с базами данных регулируется метаданными, совместное использование одной базы данных двумя информационными системами не вызовет потери согласованности данных, и доступ к данным будет должным образом синхронизироваться.</a:t>
            </a:r>
          </a:p>
          <a:p>
            <a:pPr eaLnBrk="1" hangingPunct="1">
              <a:lnSpc>
                <a:spcPct val="90000"/>
              </a:lnSpc>
            </a:pPr>
            <a:r>
              <a:rPr lang="ru-RU" altLang="ru-RU" sz="2300" smtClean="0"/>
              <a:t>Рисунок вплотную приближает нас к наиболее распространенной в последние десятилетия архитектуре «клиент-сервер». </a:t>
            </a:r>
          </a:p>
          <a:p>
            <a:pPr eaLnBrk="1" hangingPunct="1">
              <a:lnSpc>
                <a:spcPct val="90000"/>
              </a:lnSpc>
            </a:pPr>
            <a:r>
              <a:rPr lang="ru-RU" altLang="ru-RU" sz="2300" smtClean="0"/>
              <a:t>СУБД играет роль «сервера», обсуживающего нескольких «клиентов» – прикладных информационных систем. </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3AD854A5-AD9F-492D-8E0E-C2A9E5A9C006}"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F4CF11D2-1BBF-4DCC-B47A-C23E1D295215}" type="slidenum">
              <a:rPr lang="ru-RU" altLang="en-US"/>
              <a:pPr>
                <a:defRPr/>
              </a:pPr>
              <a:t>67</a:t>
            </a:fld>
            <a:endParaRPr lang="ru-RU" altLang="en-US"/>
          </a:p>
        </p:txBody>
      </p:sp>
      <p:sp>
        <p:nvSpPr>
          <p:cNvPr id="90117" name="Rectangle 2"/>
          <p:cNvSpPr>
            <a:spLocks noGrp="1" noChangeArrowheads="1"/>
          </p:cNvSpPr>
          <p:nvPr>
            <p:ph type="title"/>
          </p:nvPr>
        </p:nvSpPr>
        <p:spPr/>
        <p:txBody>
          <a:bodyPr/>
          <a:lstStyle/>
          <a:p>
            <a:pPr eaLnBrk="1" hangingPunct="1"/>
            <a:r>
              <a:rPr lang="ru-RU" altLang="ru-RU" sz="3800" smtClean="0"/>
              <a:t>Заключение (1)</a:t>
            </a:r>
            <a:r>
              <a:rPr lang="ru-RU" altLang="ru-RU" sz="3800" i="1" smtClean="0"/>
              <a:t/>
            </a:r>
            <a:br>
              <a:rPr lang="ru-RU" altLang="ru-RU" sz="3800" i="1" smtClean="0"/>
            </a:br>
            <a:endParaRPr lang="ru-RU" altLang="ru-RU" sz="3800" i="1" smtClean="0"/>
          </a:p>
        </p:txBody>
      </p:sp>
      <p:sp>
        <p:nvSpPr>
          <p:cNvPr id="90118" name="Rectangle 3"/>
          <p:cNvSpPr>
            <a:spLocks noGrp="1" noChangeArrowheads="1"/>
          </p:cNvSpPr>
          <p:nvPr>
            <p:ph type="body" idx="1"/>
          </p:nvPr>
        </p:nvSpPr>
        <p:spPr/>
        <p:txBody>
          <a:bodyPr/>
          <a:lstStyle/>
          <a:p>
            <a:pPr eaLnBrk="1" hangingPunct="1">
              <a:lnSpc>
                <a:spcPct val="80000"/>
              </a:lnSpc>
            </a:pPr>
            <a:r>
              <a:rPr lang="ru-RU" altLang="ru-RU" sz="1700" smtClean="0"/>
              <a:t>Развитие аппаратных и программных средств управления внешней памятью диктовалось потребностями ИС, для построения которых требовалась возможность надежного долговременного хранения больших объемов данных, а также обеспечение достаточно быстрого доступа к этим данным. </a:t>
            </a:r>
          </a:p>
          <a:p>
            <a:pPr eaLnBrk="1" hangingPunct="1">
              <a:lnSpc>
                <a:spcPct val="80000"/>
              </a:lnSpc>
            </a:pPr>
            <a:r>
              <a:rPr lang="ru-RU" altLang="ru-RU" sz="1700" smtClean="0"/>
              <a:t>Системы управления файлами во внешней памяти обеспечивают минимальные потребности ИС, предоставляя средства распределения и структуризации дисковой памяти, именования файлов, авторизации доступа и поддержки многопользовательского режима. </a:t>
            </a:r>
          </a:p>
          <a:p>
            <a:pPr eaLnBrk="1" hangingPunct="1">
              <a:lnSpc>
                <a:spcPct val="80000"/>
              </a:lnSpc>
            </a:pPr>
            <a:r>
              <a:rPr lang="ru-RU" altLang="ru-RU" sz="1700" smtClean="0"/>
              <a:t>На примере тривиальной ИС были показаны ситуации, в которых возможности ФС явно недостаточны. </a:t>
            </a:r>
          </a:p>
          <a:p>
            <a:pPr eaLnBrk="1" hangingPunct="1">
              <a:lnSpc>
                <a:spcPct val="80000"/>
              </a:lnSpc>
            </a:pPr>
            <a:r>
              <a:rPr lang="ru-RU" altLang="ru-RU" sz="1700" smtClean="0"/>
              <a:t>Более того, попытки расширения возможностей ФС путем включения в приложение дополнительных программных компонентов во многих случаях не приводят к успеху. </a:t>
            </a:r>
          </a:p>
          <a:p>
            <a:pPr eaLnBrk="1" hangingPunct="1">
              <a:lnSpc>
                <a:spcPct val="80000"/>
              </a:lnSpc>
            </a:pPr>
            <a:r>
              <a:rPr lang="ru-RU" altLang="ru-RU" sz="1700" smtClean="0"/>
              <a:t>В пределе такие попытки могут привести к появлению самостоятельного программного продукта, обладающего некоторыми чертами СУБД. </a:t>
            </a:r>
          </a:p>
          <a:p>
            <a:pPr eaLnBrk="1" hangingPunct="1">
              <a:lnSpc>
                <a:spcPct val="80000"/>
              </a:lnSpc>
            </a:pPr>
            <a:r>
              <a:rPr lang="ru-RU" altLang="ru-RU" sz="1700" smtClean="0"/>
              <a:t>Однако настоящие СУБД являются настолько большими и сложными программными системами, что вероятность успешного создания «самодельной» СУБД ничтожно мала. </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AA77EB02-19FF-44D5-BC7A-30B5F779D9A7}"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dirty="0"/>
          </a:p>
        </p:txBody>
      </p:sp>
      <p:sp>
        <p:nvSpPr>
          <p:cNvPr id="6" name="Номер слайда 5"/>
          <p:cNvSpPr>
            <a:spLocks noGrp="1"/>
          </p:cNvSpPr>
          <p:nvPr>
            <p:ph type="sldNum" sz="quarter" idx="12"/>
          </p:nvPr>
        </p:nvSpPr>
        <p:spPr/>
        <p:txBody>
          <a:bodyPr/>
          <a:lstStyle/>
          <a:p>
            <a:pPr>
              <a:defRPr/>
            </a:pPr>
            <a:fld id="{B11FA6C4-C68B-40F3-B3A2-34D00EF7843F}" type="slidenum">
              <a:rPr lang="ru-RU" altLang="en-US"/>
              <a:pPr>
                <a:defRPr/>
              </a:pPr>
              <a:t>68</a:t>
            </a:fld>
            <a:endParaRPr lang="ru-RU" altLang="en-US"/>
          </a:p>
        </p:txBody>
      </p:sp>
      <p:sp>
        <p:nvSpPr>
          <p:cNvPr id="91141" name="Rectangle 2"/>
          <p:cNvSpPr>
            <a:spLocks noGrp="1" noChangeArrowheads="1"/>
          </p:cNvSpPr>
          <p:nvPr>
            <p:ph type="title"/>
          </p:nvPr>
        </p:nvSpPr>
        <p:spPr/>
        <p:txBody>
          <a:bodyPr/>
          <a:lstStyle/>
          <a:p>
            <a:pPr eaLnBrk="1" hangingPunct="1"/>
            <a:r>
              <a:rPr lang="ru-RU" altLang="ru-RU" sz="3800" smtClean="0"/>
              <a:t>Заключение (2)</a:t>
            </a:r>
            <a:r>
              <a:rPr lang="ru-RU" altLang="ru-RU" sz="3800" i="1" smtClean="0"/>
              <a:t/>
            </a:r>
            <a:br>
              <a:rPr lang="ru-RU" altLang="ru-RU" sz="3800" i="1" smtClean="0"/>
            </a:br>
            <a:endParaRPr lang="ru-RU" altLang="ru-RU" sz="3800" i="1" smtClean="0"/>
          </a:p>
        </p:txBody>
      </p:sp>
      <p:sp>
        <p:nvSpPr>
          <p:cNvPr id="91142" name="Rectangle 3"/>
          <p:cNvSpPr>
            <a:spLocks noGrp="1" noChangeArrowheads="1"/>
          </p:cNvSpPr>
          <p:nvPr>
            <p:ph type="body" idx="1"/>
          </p:nvPr>
        </p:nvSpPr>
        <p:spPr/>
        <p:txBody>
          <a:bodyPr/>
          <a:lstStyle/>
          <a:p>
            <a:pPr eaLnBrk="1" hangingPunct="1">
              <a:lnSpc>
                <a:spcPct val="80000"/>
              </a:lnSpc>
            </a:pPr>
            <a:r>
              <a:rPr lang="ru-RU" altLang="ru-RU" sz="1800" smtClean="0"/>
              <a:t>При выборе технологии построения ИС нужно тщательно оценивать и прогнозировать ее потенциальные потребности в средствах управления данными. </a:t>
            </a:r>
          </a:p>
          <a:p>
            <a:pPr eaLnBrk="1" hangingPunct="1">
              <a:lnSpc>
                <a:spcPct val="80000"/>
              </a:lnSpc>
            </a:pPr>
            <a:r>
              <a:rPr lang="ru-RU" altLang="ru-RU" sz="1800" smtClean="0"/>
              <a:t>Конечно, любую ИС можно основывать на использовании промышленной, большой и мощной СУБД. </a:t>
            </a:r>
          </a:p>
          <a:p>
            <a:pPr eaLnBrk="1" hangingPunct="1">
              <a:lnSpc>
                <a:spcPct val="80000"/>
              </a:lnSpc>
            </a:pPr>
            <a:r>
              <a:rPr lang="ru-RU" altLang="ru-RU" sz="1800" smtClean="0"/>
              <a:t>Но вполне может оказаться так, что в действительности приложение будет использовать доли процентов общих возможностей СУБД. </a:t>
            </a:r>
          </a:p>
          <a:p>
            <a:pPr eaLnBrk="1" hangingPunct="1">
              <a:lnSpc>
                <a:spcPct val="80000"/>
              </a:lnSpc>
            </a:pPr>
            <a:r>
              <a:rPr lang="ru-RU" altLang="ru-RU" sz="1800" smtClean="0"/>
              <a:t>Накладные расходы (затраты на дополнительную аппаратуру, лицензирование дорогостоящего программного продукта, увеличение общего времени выполнения операций) могут оказаться неоправданными. </a:t>
            </a:r>
          </a:p>
          <a:p>
            <a:pPr eaLnBrk="1" hangingPunct="1">
              <a:lnSpc>
                <a:spcPct val="80000"/>
              </a:lnSpc>
            </a:pPr>
            <a:r>
              <a:rPr lang="ru-RU" altLang="ru-RU" sz="1800" smtClean="0"/>
              <a:t>СУБД решают множество проблем, которые затруднительно или вообще невозможно решить при использовании ФС.</a:t>
            </a:r>
          </a:p>
          <a:p>
            <a:pPr eaLnBrk="1" hangingPunct="1">
              <a:lnSpc>
                <a:spcPct val="80000"/>
              </a:lnSpc>
            </a:pPr>
            <a:r>
              <a:rPr lang="ru-RU" altLang="ru-RU" sz="1800" smtClean="0"/>
              <a:t>При этом существуют приложения, для которых вполне достаточно файлов; приложения, для которых необходимо решать, какой уровень работы с данными во внешней памяти для них требуется, и приложения, для которых, безусловно, нужны базы данных.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Дата 3"/>
          <p:cNvSpPr>
            <a:spLocks noGrp="1"/>
          </p:cNvSpPr>
          <p:nvPr>
            <p:ph type="dt" sz="quarter" idx="10"/>
          </p:nvPr>
        </p:nvSpPr>
        <p:spPr/>
        <p:txBody>
          <a:bodyPr/>
          <a:lstStyle/>
          <a:p>
            <a:pPr>
              <a:defRPr/>
            </a:pPr>
            <a:fld id="{4D4573AE-F87D-423A-8231-84701FEE4309}" type="datetime1">
              <a:rPr lang="ru-RU" altLang="en-US" smtClean="0"/>
              <a:t>18.09.2019</a:t>
            </a:fld>
            <a:endParaRPr lang="ru-RU" altLang="en-US"/>
          </a:p>
        </p:txBody>
      </p:sp>
      <p:sp>
        <p:nvSpPr>
          <p:cNvPr id="6"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7" name="Номер слайда 5"/>
          <p:cNvSpPr>
            <a:spLocks noGrp="1"/>
          </p:cNvSpPr>
          <p:nvPr>
            <p:ph type="sldNum" sz="quarter" idx="12"/>
          </p:nvPr>
        </p:nvSpPr>
        <p:spPr/>
        <p:txBody>
          <a:bodyPr/>
          <a:lstStyle/>
          <a:p>
            <a:pPr>
              <a:defRPr/>
            </a:pPr>
            <a:fld id="{348E9AFB-F614-46E2-8E35-35A8C5201E22}" type="slidenum">
              <a:rPr lang="ru-RU" altLang="en-US"/>
              <a:pPr>
                <a:defRPr/>
              </a:pPr>
              <a:t>7</a:t>
            </a:fld>
            <a:endParaRPr lang="ru-RU" altLang="en-US"/>
          </a:p>
        </p:txBody>
      </p:sp>
      <p:sp>
        <p:nvSpPr>
          <p:cNvPr id="11269" name="Rectangle 2"/>
          <p:cNvSpPr>
            <a:spLocks noGrp="1" noChangeArrowheads="1"/>
          </p:cNvSpPr>
          <p:nvPr>
            <p:ph type="title"/>
          </p:nvPr>
        </p:nvSpPr>
        <p:spPr/>
        <p:txBody>
          <a:bodyPr/>
          <a:lstStyle/>
          <a:p>
            <a:pPr eaLnBrk="1" hangingPunct="1"/>
            <a:r>
              <a:rPr lang="ru-RU" altLang="ru-RU" sz="3800" smtClean="0"/>
              <a:t>Информационные системы и устройства внешней памяти (4)</a:t>
            </a:r>
          </a:p>
        </p:txBody>
      </p:sp>
      <p:sp>
        <p:nvSpPr>
          <p:cNvPr id="11270" name="Rectangle 3"/>
          <p:cNvSpPr>
            <a:spLocks noGrp="1" noChangeArrowheads="1"/>
          </p:cNvSpPr>
          <p:nvPr>
            <p:ph type="body" idx="1"/>
          </p:nvPr>
        </p:nvSpPr>
        <p:spPr/>
        <p:txBody>
          <a:bodyPr/>
          <a:lstStyle/>
          <a:p>
            <a:pPr eaLnBrk="1" hangingPunct="1">
              <a:lnSpc>
                <a:spcPct val="90000"/>
              </a:lnSpc>
            </a:pPr>
            <a:r>
              <a:rPr lang="ru-RU" altLang="ru-RU" sz="2100" smtClean="0"/>
              <a:t>Магнитный барабан – массивный металлический</a:t>
            </a:r>
            <a:br>
              <a:rPr lang="ru-RU" altLang="ru-RU" sz="2100" smtClean="0"/>
            </a:br>
            <a:r>
              <a:rPr lang="ru-RU" altLang="ru-RU" sz="2100" smtClean="0"/>
              <a:t>цилиндр с намагниченной внешней поверхностью</a:t>
            </a:r>
            <a:br>
              <a:rPr lang="ru-RU" altLang="ru-RU" sz="2100" smtClean="0"/>
            </a:br>
            <a:r>
              <a:rPr lang="ru-RU" altLang="ru-RU" sz="2100" smtClean="0"/>
              <a:t>и неподвижным пакетом магнитных головок.</a:t>
            </a:r>
          </a:p>
          <a:p>
            <a:pPr eaLnBrk="1" hangingPunct="1">
              <a:lnSpc>
                <a:spcPct val="90000"/>
              </a:lnSpc>
            </a:pPr>
            <a:r>
              <a:rPr lang="ru-RU" altLang="ru-RU" sz="2100" smtClean="0"/>
              <a:t>Такие устройства обеспечивали возможность </a:t>
            </a:r>
            <a:br>
              <a:rPr lang="ru-RU" altLang="ru-RU" sz="2100" smtClean="0"/>
            </a:br>
            <a:r>
              <a:rPr lang="ru-RU" altLang="ru-RU" sz="2100" smtClean="0"/>
              <a:t>достаточно быстрого произвольного доступа к </a:t>
            </a:r>
            <a:br>
              <a:rPr lang="ru-RU" altLang="ru-RU" sz="2100" smtClean="0"/>
            </a:br>
            <a:r>
              <a:rPr lang="ru-RU" altLang="ru-RU" sz="2100" smtClean="0"/>
              <a:t>данным, но позволяли сохранять сравнительно </a:t>
            </a:r>
            <a:br>
              <a:rPr lang="ru-RU" altLang="ru-RU" sz="2100" smtClean="0"/>
            </a:br>
            <a:r>
              <a:rPr lang="ru-RU" altLang="ru-RU" sz="2100" smtClean="0"/>
              <a:t>небольшой объем хранения данных. </a:t>
            </a:r>
          </a:p>
          <a:p>
            <a:pPr eaLnBrk="1" hangingPunct="1">
              <a:lnSpc>
                <a:spcPct val="90000"/>
              </a:lnSpc>
            </a:pPr>
            <a:r>
              <a:rPr lang="ru-RU" altLang="ru-RU" sz="2100" smtClean="0"/>
              <a:t>Быстрый произвольный доступ осуществлялся благодаря высокой скорости вращения барабана и наличию отдельной головки на каждую дорожку магнитной поверхности</a:t>
            </a:r>
          </a:p>
          <a:p>
            <a:pPr eaLnBrk="1" hangingPunct="1">
              <a:lnSpc>
                <a:spcPct val="90000"/>
              </a:lnSpc>
            </a:pPr>
            <a:r>
              <a:rPr lang="ru-RU" altLang="ru-RU" sz="2100" smtClean="0"/>
              <a:t>Ограниченность объема была обусловлена наличием всего одной магнитной поверхности. </a:t>
            </a:r>
          </a:p>
          <a:p>
            <a:pPr eaLnBrk="1" hangingPunct="1">
              <a:lnSpc>
                <a:spcPct val="90000"/>
              </a:lnSpc>
            </a:pPr>
            <a:endParaRPr lang="ru-RU" altLang="ru-RU" sz="1900" smtClean="0"/>
          </a:p>
        </p:txBody>
      </p:sp>
      <p:pic>
        <p:nvPicPr>
          <p:cNvPr id="11271" name="Picture 5" descr="Маг_бараба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5825" y="1773238"/>
            <a:ext cx="1368425" cy="143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1F8E6BCE-55D3-4755-80D9-5CEFA0A0E2B9}"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6E74B231-2984-48FA-A181-7BB213BB0501}" type="slidenum">
              <a:rPr lang="ru-RU" altLang="en-US"/>
              <a:pPr>
                <a:defRPr/>
              </a:pPr>
              <a:t>8</a:t>
            </a:fld>
            <a:endParaRPr lang="ru-RU" altLang="en-US"/>
          </a:p>
        </p:txBody>
      </p:sp>
      <p:sp>
        <p:nvSpPr>
          <p:cNvPr id="12293" name="Rectangle 2"/>
          <p:cNvSpPr>
            <a:spLocks noGrp="1" noChangeArrowheads="1"/>
          </p:cNvSpPr>
          <p:nvPr>
            <p:ph type="title"/>
          </p:nvPr>
        </p:nvSpPr>
        <p:spPr/>
        <p:txBody>
          <a:bodyPr/>
          <a:lstStyle/>
          <a:p>
            <a:pPr eaLnBrk="1" hangingPunct="1"/>
            <a:r>
              <a:rPr lang="ru-RU" altLang="ru-RU" sz="3800" smtClean="0"/>
              <a:t>Информационные системы и устройства внешней памяти (5)</a:t>
            </a:r>
          </a:p>
        </p:txBody>
      </p:sp>
      <p:sp>
        <p:nvSpPr>
          <p:cNvPr id="12294" name="Rectangle 3"/>
          <p:cNvSpPr>
            <a:spLocks noGrp="1" noChangeArrowheads="1"/>
          </p:cNvSpPr>
          <p:nvPr>
            <p:ph type="body" idx="1"/>
          </p:nvPr>
        </p:nvSpPr>
        <p:spPr/>
        <p:txBody>
          <a:bodyPr/>
          <a:lstStyle/>
          <a:p>
            <a:pPr eaLnBrk="1" hangingPunct="1">
              <a:lnSpc>
                <a:spcPct val="80000"/>
              </a:lnSpc>
            </a:pPr>
            <a:r>
              <a:rPr lang="ru-RU" altLang="ru-RU" sz="1900" smtClean="0"/>
              <a:t>Эти ограничения не очень существенны для систем численных расчетов. </a:t>
            </a:r>
          </a:p>
          <a:p>
            <a:pPr eaLnBrk="1" hangingPunct="1">
              <a:lnSpc>
                <a:spcPct val="80000"/>
              </a:lnSpc>
            </a:pPr>
            <a:r>
              <a:rPr lang="ru-RU" altLang="ru-RU" sz="1900" smtClean="0"/>
              <a:t>В чем состоят реальные потребности разработчиков систем численных расчетов? </a:t>
            </a:r>
          </a:p>
          <a:p>
            <a:pPr eaLnBrk="1" hangingPunct="1">
              <a:lnSpc>
                <a:spcPct val="80000"/>
              </a:lnSpc>
            </a:pPr>
            <a:r>
              <a:rPr lang="ru-RU" altLang="ru-RU" sz="1900" smtClean="0"/>
              <a:t>Во-первых, для получения требуемых результатов серьезные вычислительные программы должны проработать достаточно долгое время (недели, месяцы, годы). </a:t>
            </a:r>
          </a:p>
          <a:p>
            <a:pPr eaLnBrk="1" hangingPunct="1">
              <a:lnSpc>
                <a:spcPct val="80000"/>
              </a:lnSpc>
            </a:pPr>
            <a:r>
              <a:rPr lang="ru-RU" altLang="ru-RU" sz="1900" smtClean="0"/>
              <a:t>Требуется использовать программное сохранение частичных результатов вычислений, чтобы при возникновении непредвиденных сбоев аппаратуры можно было продолжить выполнение расчетов с некоторой контрольной точки. </a:t>
            </a:r>
          </a:p>
          <a:p>
            <a:pPr eaLnBrk="1" hangingPunct="1">
              <a:lnSpc>
                <a:spcPct val="80000"/>
              </a:lnSpc>
            </a:pPr>
            <a:r>
              <a:rPr lang="ru-RU" altLang="ru-RU" sz="1900" smtClean="0"/>
              <a:t>Для сохранения промежуточных результатов идеально подходят магнитные ленты: </a:t>
            </a:r>
          </a:p>
          <a:p>
            <a:pPr lvl="1" eaLnBrk="1" hangingPunct="1">
              <a:lnSpc>
                <a:spcPct val="80000"/>
              </a:lnSpc>
              <a:buFont typeface="Wingdings" panose="05000000000000000000" pitchFamily="2" charset="2"/>
              <a:buChar char="Ø"/>
            </a:pPr>
            <a:r>
              <a:rPr lang="ru-RU" altLang="ru-RU" sz="1700" smtClean="0"/>
              <a:t>при выполнении процедуры установки контрольной точки данные последовательно сбрасываются на ленту; </a:t>
            </a:r>
          </a:p>
          <a:p>
            <a:pPr lvl="1" eaLnBrk="1" hangingPunct="1">
              <a:lnSpc>
                <a:spcPct val="80000"/>
              </a:lnSpc>
              <a:buFont typeface="Wingdings" panose="05000000000000000000" pitchFamily="2" charset="2"/>
              <a:buChar char="Ø"/>
            </a:pPr>
            <a:r>
              <a:rPr lang="ru-RU" altLang="ru-RU" sz="1700" smtClean="0"/>
              <a:t>при необходимости перезапуска от сохраненной контрольной точки данные также последовательно с ленты считываются.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CBA4E006-50C6-49DD-97A3-51D02CD4C769}" type="datetime1">
              <a:rPr lang="ru-RU" altLang="en-US" smtClean="0"/>
              <a:t>18.09.2019</a:t>
            </a:fld>
            <a:endParaRPr lang="ru-RU" altLang="en-US"/>
          </a:p>
        </p:txBody>
      </p:sp>
      <p:sp>
        <p:nvSpPr>
          <p:cNvPr id="5" name="Нижний колонтитул 4"/>
          <p:cNvSpPr>
            <a:spLocks noGrp="1"/>
          </p:cNvSpPr>
          <p:nvPr>
            <p:ph type="ftr" sz="quarter" idx="11"/>
          </p:nvPr>
        </p:nvSpPr>
        <p:spPr/>
        <p:txBody>
          <a:bodyPr/>
          <a:lstStyle/>
          <a:p>
            <a:pPr>
              <a:defRPr/>
            </a:pPr>
            <a:r>
              <a:rPr lang="ru-RU" altLang="en-US" smtClean="0"/>
              <a:t>Назначение технологии БД</a:t>
            </a:r>
            <a:endParaRPr lang="ru-RU" altLang="en-US"/>
          </a:p>
        </p:txBody>
      </p:sp>
      <p:sp>
        <p:nvSpPr>
          <p:cNvPr id="6" name="Номер слайда 5"/>
          <p:cNvSpPr>
            <a:spLocks noGrp="1"/>
          </p:cNvSpPr>
          <p:nvPr>
            <p:ph type="sldNum" sz="quarter" idx="12"/>
          </p:nvPr>
        </p:nvSpPr>
        <p:spPr/>
        <p:txBody>
          <a:bodyPr/>
          <a:lstStyle/>
          <a:p>
            <a:pPr>
              <a:defRPr/>
            </a:pPr>
            <a:fld id="{B564ABF2-3FE1-44BF-BBD5-B8CCEF67ABDE}" type="slidenum">
              <a:rPr lang="ru-RU" altLang="en-US"/>
              <a:pPr>
                <a:defRPr/>
              </a:pPr>
              <a:t>9</a:t>
            </a:fld>
            <a:endParaRPr lang="ru-RU" altLang="en-US"/>
          </a:p>
        </p:txBody>
      </p:sp>
      <p:sp>
        <p:nvSpPr>
          <p:cNvPr id="13317" name="Rectangle 2"/>
          <p:cNvSpPr>
            <a:spLocks noGrp="1" noChangeArrowheads="1"/>
          </p:cNvSpPr>
          <p:nvPr>
            <p:ph type="title"/>
          </p:nvPr>
        </p:nvSpPr>
        <p:spPr/>
        <p:txBody>
          <a:bodyPr/>
          <a:lstStyle/>
          <a:p>
            <a:pPr eaLnBrk="1" hangingPunct="1"/>
            <a:r>
              <a:rPr lang="ru-RU" altLang="ru-RU" sz="3800" smtClean="0"/>
              <a:t>Информационные системы и устройства внешней памяти (6)</a:t>
            </a:r>
          </a:p>
        </p:txBody>
      </p:sp>
      <p:sp>
        <p:nvSpPr>
          <p:cNvPr id="13318" name="Rectangle 3"/>
          <p:cNvSpPr>
            <a:spLocks noGrp="1" noChangeArrowheads="1"/>
          </p:cNvSpPr>
          <p:nvPr>
            <p:ph type="body" idx="1"/>
          </p:nvPr>
        </p:nvSpPr>
        <p:spPr/>
        <p:txBody>
          <a:bodyPr/>
          <a:lstStyle/>
          <a:p>
            <a:pPr eaLnBrk="1" hangingPunct="1">
              <a:lnSpc>
                <a:spcPct val="80000"/>
              </a:lnSpc>
            </a:pPr>
            <a:r>
              <a:rPr lang="ru-RU" altLang="ru-RU" sz="2100" dirty="0" smtClean="0"/>
              <a:t>Вторая традиционная потребность численных программистов – максимально большой объем ОП. </a:t>
            </a:r>
          </a:p>
          <a:p>
            <a:pPr eaLnBrk="1" hangingPunct="1">
              <a:lnSpc>
                <a:spcPct val="80000"/>
              </a:lnSpc>
            </a:pPr>
            <a:r>
              <a:rPr lang="ru-RU" altLang="ru-RU" sz="2100" dirty="0" smtClean="0"/>
              <a:t>Большая ОП требуется, чтобы</a:t>
            </a:r>
          </a:p>
          <a:p>
            <a:pPr lvl="1" eaLnBrk="1" hangingPunct="1">
              <a:lnSpc>
                <a:spcPct val="80000"/>
              </a:lnSpc>
              <a:buFont typeface="Wingdings" panose="05000000000000000000" pitchFamily="2" charset="2"/>
              <a:buChar char="Ø"/>
            </a:pPr>
            <a:r>
              <a:rPr lang="ru-RU" altLang="ru-RU" sz="2000" dirty="0" smtClean="0"/>
              <a:t>обеспечить программе быстрый доступ к большому количеству обрабатываемых данных;</a:t>
            </a:r>
          </a:p>
          <a:p>
            <a:pPr lvl="1" eaLnBrk="1" hangingPunct="1">
              <a:lnSpc>
                <a:spcPct val="80000"/>
              </a:lnSpc>
              <a:buFont typeface="Wingdings" panose="05000000000000000000" pitchFamily="2" charset="2"/>
              <a:buChar char="Ø"/>
            </a:pPr>
            <a:r>
              <a:rPr lang="ru-RU" altLang="ru-RU" sz="2000" dirty="0" smtClean="0"/>
              <a:t>позволить выполнять сложные вычислительные программы большого объема. </a:t>
            </a:r>
          </a:p>
          <a:p>
            <a:pPr eaLnBrk="1" hangingPunct="1">
              <a:lnSpc>
                <a:spcPct val="80000"/>
              </a:lnSpc>
            </a:pPr>
            <a:r>
              <a:rPr lang="ru-RU" altLang="ru-RU" sz="2100" dirty="0" smtClean="0"/>
              <a:t>Поскольку объем реально доступной в ЭВМ ОП всегда являлся недостаточным для удовлетворения потребностей вычислений, требовалась быстрая внешняя память (ВП) для организации оверлеев и/или виртуальной памяти. </a:t>
            </a:r>
          </a:p>
          <a:p>
            <a:pPr eaLnBrk="1" hangingPunct="1">
              <a:lnSpc>
                <a:spcPct val="80000"/>
              </a:lnSpc>
            </a:pPr>
            <a:r>
              <a:rPr lang="ru-RU" altLang="ru-RU" sz="2100" dirty="0" smtClean="0"/>
              <a:t>Для этого идеально подходили магнитные барабаны.</a:t>
            </a:r>
          </a:p>
          <a:p>
            <a:pPr eaLnBrk="1" hangingPunct="1">
              <a:lnSpc>
                <a:spcPct val="80000"/>
              </a:lnSpc>
            </a:pPr>
            <a:r>
              <a:rPr lang="ru-RU" altLang="ru-RU" sz="2100" dirty="0" smtClean="0"/>
              <a:t>Обеспечивается быстрый доступ к внешней памяти. </a:t>
            </a:r>
          </a:p>
          <a:p>
            <a:pPr eaLnBrk="1" hangingPunct="1">
              <a:lnSpc>
                <a:spcPct val="80000"/>
              </a:lnSpc>
            </a:pPr>
            <a:r>
              <a:rPr lang="ru-RU" altLang="ru-RU" sz="2100" dirty="0" smtClean="0"/>
              <a:t>Для расширения ОП одной программы большой объем внешней памяти не требуется.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Край">
  <a:themeElements>
    <a:clrScheme name="Край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Край">
      <a:majorFont>
        <a:latin typeface="Garamond"/>
        <a:ea typeface=""/>
        <a:cs typeface=""/>
      </a:majorFont>
      <a:minorFont>
        <a:latin typeface="Arial"/>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Край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Край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Край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Край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Край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Край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Край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Край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Край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930</TotalTime>
  <Words>6110</Words>
  <Application>Microsoft Office PowerPoint</Application>
  <PresentationFormat>Экран (4:3)</PresentationFormat>
  <Paragraphs>689</Paragraphs>
  <Slides>68</Slides>
  <Notes>3</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68</vt:i4>
      </vt:variant>
    </vt:vector>
  </HeadingPairs>
  <TitlesOfParts>
    <vt:vector size="73" baseType="lpstr">
      <vt:lpstr>Arial</vt:lpstr>
      <vt:lpstr>Garamond</vt:lpstr>
      <vt:lpstr>Wingdings</vt:lpstr>
      <vt:lpstr>Courier New</vt:lpstr>
      <vt:lpstr>Край</vt:lpstr>
      <vt:lpstr>Назначение технологии баз данных. </vt:lpstr>
      <vt:lpstr>План (1) </vt:lpstr>
      <vt:lpstr>План (2) </vt:lpstr>
      <vt:lpstr>Информационные системы и устройства внешней памяти (1)</vt:lpstr>
      <vt:lpstr>Информационные системы и устройства внешней памяти (2)</vt:lpstr>
      <vt:lpstr>Информационные системы и устройства внешней памяти (3)</vt:lpstr>
      <vt:lpstr>Информационные системы и устройства внешней памяти (4)</vt:lpstr>
      <vt:lpstr>Информационные системы и устройства внешней памяти (5)</vt:lpstr>
      <vt:lpstr>Информационные системы и устройства внешней памяти (6)</vt:lpstr>
      <vt:lpstr>Информационные системы и устройства внешней памяти (7)</vt:lpstr>
      <vt:lpstr>Информационные системы и устройства внешней памяти (8)</vt:lpstr>
      <vt:lpstr>Информационные системы и устройства внешней памяти (9)</vt:lpstr>
      <vt:lpstr>Информационные системы и устройства внешней памяти (10)</vt:lpstr>
      <vt:lpstr>Информационные системы и устройства внешней памяти (11)</vt:lpstr>
      <vt:lpstr>Файловые системы (1)</vt:lpstr>
      <vt:lpstr>Файловые системы (2)</vt:lpstr>
      <vt:lpstr>Файловые системы (3)</vt:lpstr>
      <vt:lpstr>Файловые системы (4)</vt:lpstr>
      <vt:lpstr>Файловые системы (5) Структуры файлов (1)</vt:lpstr>
      <vt:lpstr>Файловые системы (6) Структуры файлов (2)</vt:lpstr>
      <vt:lpstr>Файловые системы (7) Структуры файлов (3)</vt:lpstr>
      <vt:lpstr>Файловые системы (8) Структуры файлов (4)</vt:lpstr>
      <vt:lpstr>Файловые системы (9) Структуры файлов (5)</vt:lpstr>
      <vt:lpstr>Файловые системы (10) Структуры файлов (6)</vt:lpstr>
      <vt:lpstr>Файловые системы (11) Логическая структура ФС и именование файлов (1)</vt:lpstr>
      <vt:lpstr>Файловые системы (12) Логическая структура ФС и именование файлов (2)</vt:lpstr>
      <vt:lpstr>Файловые системы (13) Логическая структура ФС и именование файлов (3)</vt:lpstr>
      <vt:lpstr>Файловые системы (14) Логическая структура ФС и именование файлов (4)</vt:lpstr>
      <vt:lpstr>Файловые системы (15) Логическая структура ФС и именование файлов (5)</vt:lpstr>
      <vt:lpstr>Файловые системы (16) Логическая структура ФС и именование файлов (6)</vt:lpstr>
      <vt:lpstr>Файловые системы (17) Логическая структура ФС и именование файлов (7)</vt:lpstr>
      <vt:lpstr>Файловые системы (18) Авторизация доступа к файлам (1)</vt:lpstr>
      <vt:lpstr>Файловые системы (19) Авторизация доступа к файлам (2)</vt:lpstr>
      <vt:lpstr>Файловые системы (20) Авторизация доступа к файлам (3)</vt:lpstr>
      <vt:lpstr>Файловые системы (21) Синхронизация многопользовательского доступа (1)</vt:lpstr>
      <vt:lpstr>Файловые системы (22) Синхронизация многопользовательского доступа (2)</vt:lpstr>
      <vt:lpstr>Файловые системы (23) Области разумного применения файлов (1)</vt:lpstr>
      <vt:lpstr>Файловые системы (24) Области разумного применения файлов (2)</vt:lpstr>
      <vt:lpstr>Файловые системы (25) Области разумного применения файлов (3)</vt:lpstr>
      <vt:lpstr>Файловые системы (26) Области разумного применения файлов (4)</vt:lpstr>
      <vt:lpstr>Потребности информационных систем (1) </vt:lpstr>
      <vt:lpstr>Потребности информационных систем (2) </vt:lpstr>
      <vt:lpstr>Потребности информационных систем (3) </vt:lpstr>
      <vt:lpstr>Потребности информационных систем (4) </vt:lpstr>
      <vt:lpstr>Потребности информационных систем (5) Структуры данных (1)</vt:lpstr>
      <vt:lpstr>Потребности информационных систем (6) Структуры данных (2)</vt:lpstr>
      <vt:lpstr>Потребности информационных систем (7) Структуры данных (3)</vt:lpstr>
      <vt:lpstr>Потребности информационных систем (8) Структуры данных (4)</vt:lpstr>
      <vt:lpstr>Потребности информационных систем (9) Структуры данных (5)</vt:lpstr>
      <vt:lpstr>Потребности информационных систем (10) Структуры данных (6)</vt:lpstr>
      <vt:lpstr>Потребности информационных систем (11) Целостность данных (1)</vt:lpstr>
      <vt:lpstr>Потребности информационных систем (12) Целостность данных (2)</vt:lpstr>
      <vt:lpstr>Потребности информационных систем (13) Целостность данных (3)</vt:lpstr>
      <vt:lpstr>Потребности информационных систем (14) Целостность данных (4)</vt:lpstr>
      <vt:lpstr>Потребности информационных систем (15) Языки запросов (1)</vt:lpstr>
      <vt:lpstr>Потребности информационных систем (16) Языки запросов (2)</vt:lpstr>
      <vt:lpstr>Потребности информационных систем (17) Языки запросов (3)</vt:lpstr>
      <vt:lpstr>Потребности информационных систем (18) Языки запросов (4)</vt:lpstr>
      <vt:lpstr>Потребности информационных систем (19) Языки запросов (5)</vt:lpstr>
      <vt:lpstr>Потребности информационных систем (20) Транзакции, журнализация и многопользовательский режим (1)</vt:lpstr>
      <vt:lpstr>Потребности информационных систем (21) Транзакции, журнализация и многопользовательский режим (2)</vt:lpstr>
      <vt:lpstr>Потребности информационных систем (22) Транзакции, журнализация и многопользовательский режим (3)</vt:lpstr>
      <vt:lpstr>СУБД как независимый системный компонент (1)</vt:lpstr>
      <vt:lpstr>СУБД как независимый системный компонент (2)</vt:lpstr>
      <vt:lpstr> СУБД как независимый системный компонент (3)</vt:lpstr>
      <vt:lpstr>СУБД как независимый системный компонент (4)</vt:lpstr>
      <vt:lpstr>Заключение (1) </vt:lpstr>
      <vt:lpstr>Заключение (2) </vt:lpstr>
    </vt:vector>
  </TitlesOfParts>
  <Company>ISPRAS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Назначение технологии баз данных. Функции и основные компоненты систем управления базами данных</dc:title>
  <dc:creator>Сергей</dc:creator>
  <cp:lastModifiedBy>Кузнецов Сергей</cp:lastModifiedBy>
  <cp:revision>37</cp:revision>
  <dcterms:created xsi:type="dcterms:W3CDTF">2008-08-31T11:50:34Z</dcterms:created>
  <dcterms:modified xsi:type="dcterms:W3CDTF">2019-09-18T10:29:56Z</dcterms:modified>
</cp:coreProperties>
</file>